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88" r:id="rId3"/>
    <p:sldMasterId id="2147483701" r:id="rId4"/>
  </p:sldMasterIdLst>
  <p:notesMasterIdLst>
    <p:notesMasterId r:id="rId14"/>
  </p:notesMasterIdLst>
  <p:sldIdLst>
    <p:sldId id="273" r:id="rId5"/>
    <p:sldId id="257" r:id="rId6"/>
    <p:sldId id="282" r:id="rId7"/>
    <p:sldId id="259" r:id="rId8"/>
    <p:sldId id="275" r:id="rId9"/>
    <p:sldId id="277" r:id="rId10"/>
    <p:sldId id="265" r:id="rId11"/>
    <p:sldId id="278" r:id="rId12"/>
    <p:sldId id="268" r:id="rId13"/>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C7BD"/>
    <a:srgbClr val="0099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3" autoAdjust="0"/>
    <p:restoredTop sz="89873" autoAdjust="0"/>
  </p:normalViewPr>
  <p:slideViewPr>
    <p:cSldViewPr snapToGrid="0">
      <p:cViewPr varScale="1">
        <p:scale>
          <a:sx n="135" d="100"/>
          <a:sy n="135" d="100"/>
        </p:scale>
        <p:origin x="100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366296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b9a0b074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b9a0b074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8421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308bacbcb_1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308bacbcb_1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200" b="1"/>
              <a:t>We’re here to talk about a very brave and very awesome goal that you’ve set for yourselves. </a:t>
            </a:r>
            <a:endParaRPr sz="1200" b="1"/>
          </a:p>
          <a:p>
            <a:pPr marL="0" indent="0">
              <a:buNone/>
            </a:pPr>
            <a:endParaRPr sz="1200" b="1"/>
          </a:p>
          <a:p>
            <a:pPr marL="0" indent="0">
              <a:buNone/>
            </a:pPr>
            <a:r>
              <a:rPr lang="en" sz="1200" b="1"/>
              <a:t>100 people per district…</a:t>
            </a:r>
            <a:endParaRPr sz="1200" b="1"/>
          </a:p>
          <a:p>
            <a:pPr marL="0" indent="0">
              <a:buNone/>
            </a:pPr>
            <a:endParaRPr/>
          </a:p>
          <a:p>
            <a:pPr marL="0" indent="0">
              <a:buNone/>
            </a:pPr>
            <a:r>
              <a:rPr lang="en"/>
              <a:t>At SHARE!. We stand ready willing and able to help. Collaborative housing is the most efficient, effective and immediate way to accomplish your goal. </a:t>
            </a:r>
            <a:endParaRPr/>
          </a:p>
        </p:txBody>
      </p:sp>
    </p:spTree>
    <p:extLst>
      <p:ext uri="{BB962C8B-B14F-4D97-AF65-F5344CB8AC3E}">
        <p14:creationId xmlns:p14="http://schemas.microsoft.com/office/powerpoint/2010/main" val="223261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814cf7d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814cf7d3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200" b="1" dirty="0"/>
              <a:t>Read slide….</a:t>
            </a:r>
            <a:endParaRPr sz="1200" b="1" dirty="0"/>
          </a:p>
          <a:p>
            <a:pPr marL="0" indent="0">
              <a:buNone/>
            </a:pPr>
            <a:r>
              <a:rPr lang="en" sz="1200" b="1" dirty="0"/>
              <a:t>Housing alone is not enough.  They need to be immersed in a living environment that helps them recover from the various traumas that made them homeless in the first place. </a:t>
            </a:r>
            <a:endParaRPr sz="1200" b="1" dirty="0"/>
          </a:p>
        </p:txBody>
      </p:sp>
    </p:spTree>
    <p:extLst>
      <p:ext uri="{BB962C8B-B14F-4D97-AF65-F5344CB8AC3E}">
        <p14:creationId xmlns:p14="http://schemas.microsoft.com/office/powerpoint/2010/main" val="102428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b9a0b074_1_1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b9a0b074_1_1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200" b="1" dirty="0"/>
              <a:t>And this is what SHARE! does. </a:t>
            </a:r>
            <a:endParaRPr sz="1200" b="1" dirty="0"/>
          </a:p>
          <a:p>
            <a:pPr marL="0" indent="0">
              <a:buNone/>
            </a:pPr>
            <a:r>
              <a:rPr lang="en" sz="1200" b="1" dirty="0"/>
              <a:t>Collaborative housing is the most effective way to help people recover from trauma. </a:t>
            </a:r>
            <a:endParaRPr sz="1200" b="1" dirty="0"/>
          </a:p>
          <a:p>
            <a:pPr marL="0" indent="0">
              <a:buNone/>
            </a:pPr>
            <a:r>
              <a:rPr lang="en" sz="1200" b="1" dirty="0"/>
              <a:t>It’s the most efficient way to house people. </a:t>
            </a:r>
            <a:endParaRPr sz="1200" b="1" dirty="0"/>
          </a:p>
          <a:p>
            <a:pPr marL="0" indent="0">
              <a:buNone/>
            </a:pPr>
            <a:r>
              <a:rPr lang="en" sz="1200" b="1" dirty="0"/>
              <a:t>And it’s the most immediate way to help people get back on track. </a:t>
            </a:r>
            <a:endParaRPr sz="1200" b="1" dirty="0"/>
          </a:p>
        </p:txBody>
      </p:sp>
    </p:spTree>
    <p:extLst>
      <p:ext uri="{BB962C8B-B14F-4D97-AF65-F5344CB8AC3E}">
        <p14:creationId xmlns:p14="http://schemas.microsoft.com/office/powerpoint/2010/main" val="220897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funding sources: LA City Council Districts 1,3, 11, in partnership with LAHSA.  LA County Supervisorial Districts 2, 4, and 1. Gateway Cities Council of Governments, South Bay Cities Council of Governments. The City of Manhattan Beach. Kaiser Permanente. The Home 2 Employment contracts funded by the Gateway and South Bay Cities Council of Governments have exceeded goals and expectations each year for both number of people housed and number of people connected to jobs.</a:t>
            </a:r>
          </a:p>
        </p:txBody>
      </p:sp>
    </p:spTree>
    <p:extLst>
      <p:ext uri="{BB962C8B-B14F-4D97-AF65-F5344CB8AC3E}">
        <p14:creationId xmlns:p14="http://schemas.microsoft.com/office/powerpoint/2010/main" val="20998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965474a9_3_3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965474a9_3_3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2"/>
              </a:buClr>
              <a:buSzPts val="1100"/>
              <a:buNone/>
            </a:pPr>
            <a:r>
              <a:rPr lang="en" sz="1400" b="1">
                <a:solidFill>
                  <a:schemeClr val="dk1"/>
                </a:solidFill>
                <a:latin typeface="Raleway"/>
                <a:ea typeface="Raleway"/>
                <a:cs typeface="Raleway"/>
                <a:sym typeface="Raleway"/>
              </a:rPr>
              <a:t>Rather than focusing on construction, we simply open doors. </a:t>
            </a:r>
            <a:endParaRPr sz="1400" b="1">
              <a:solidFill>
                <a:schemeClr val="dk1"/>
              </a:solidFill>
              <a:latin typeface="Raleway"/>
              <a:ea typeface="Raleway"/>
              <a:cs typeface="Raleway"/>
              <a:sym typeface="Raleway"/>
            </a:endParaRPr>
          </a:p>
          <a:p>
            <a:pPr marL="0" indent="0">
              <a:spcBef>
                <a:spcPts val="815"/>
              </a:spcBef>
              <a:buClr>
                <a:schemeClr val="dk2"/>
              </a:buClr>
              <a:buSzPts val="1100"/>
              <a:buNone/>
            </a:pPr>
            <a:r>
              <a:rPr lang="en" sz="1400" b="1">
                <a:solidFill>
                  <a:schemeClr val="dk1"/>
                </a:solidFill>
                <a:latin typeface="Raleway"/>
                <a:ea typeface="Raleway"/>
                <a:cs typeface="Raleway"/>
                <a:sym typeface="Raleway"/>
              </a:rPr>
              <a:t>Stats...</a:t>
            </a:r>
            <a:endParaRPr sz="1400" b="1">
              <a:solidFill>
                <a:schemeClr val="dk1"/>
              </a:solidFill>
              <a:latin typeface="Raleway"/>
              <a:ea typeface="Raleway"/>
              <a:cs typeface="Raleway"/>
              <a:sym typeface="Raleway"/>
            </a:endParaRPr>
          </a:p>
          <a:p>
            <a:pPr marL="0" indent="0">
              <a:spcBef>
                <a:spcPts val="815"/>
              </a:spcBef>
              <a:buClr>
                <a:schemeClr val="dk2"/>
              </a:buClr>
              <a:buSzPts val="1100"/>
              <a:buNone/>
            </a:pPr>
            <a:endParaRPr sz="1400" b="1">
              <a:solidFill>
                <a:schemeClr val="dk1"/>
              </a:solidFill>
              <a:latin typeface="Raleway"/>
              <a:ea typeface="Raleway"/>
              <a:cs typeface="Raleway"/>
              <a:sym typeface="Raleway"/>
            </a:endParaRPr>
          </a:p>
          <a:p>
            <a:pPr marL="0" indent="0">
              <a:spcBef>
                <a:spcPts val="815"/>
              </a:spcBef>
              <a:buClr>
                <a:schemeClr val="dk2"/>
              </a:buClr>
              <a:buSzPts val="1100"/>
              <a:buNone/>
            </a:pPr>
            <a:r>
              <a:rPr lang="en" sz="1400" b="1">
                <a:solidFill>
                  <a:schemeClr val="dk1"/>
                </a:solidFill>
                <a:latin typeface="Raleway"/>
                <a:ea typeface="Raleway"/>
                <a:cs typeface="Raleway"/>
                <a:sym typeface="Raleway"/>
              </a:rPr>
              <a:t>Change on a dime - respond to learning</a:t>
            </a:r>
            <a:endParaRPr sz="1400" b="1">
              <a:solidFill>
                <a:schemeClr val="dk1"/>
              </a:solidFill>
              <a:latin typeface="Raleway"/>
              <a:ea typeface="Raleway"/>
              <a:cs typeface="Raleway"/>
              <a:sym typeface="Raleway"/>
            </a:endParaRPr>
          </a:p>
          <a:p>
            <a:pPr marL="0" indent="0">
              <a:spcBef>
                <a:spcPts val="815"/>
              </a:spcBef>
              <a:buClr>
                <a:schemeClr val="dk2"/>
              </a:buClr>
              <a:buSzPts val="1100"/>
              <a:buNone/>
            </a:pPr>
            <a:endParaRPr sz="1400" b="1">
              <a:solidFill>
                <a:schemeClr val="dk1"/>
              </a:solidFill>
              <a:latin typeface="Raleway"/>
              <a:ea typeface="Raleway"/>
              <a:cs typeface="Raleway"/>
              <a:sym typeface="Raleway"/>
            </a:endParaRPr>
          </a:p>
          <a:p>
            <a:pPr marL="0" indent="0">
              <a:spcBef>
                <a:spcPts val="815"/>
              </a:spcBef>
              <a:spcAft>
                <a:spcPts val="815"/>
              </a:spcAft>
              <a:buClr>
                <a:schemeClr val="dk2"/>
              </a:buClr>
              <a:buSzPts val="1100"/>
              <a:buNone/>
            </a:pPr>
            <a:r>
              <a:rPr lang="en" sz="1400" b="1">
                <a:solidFill>
                  <a:schemeClr val="dk1"/>
                </a:solidFill>
                <a:latin typeface="Raleway"/>
                <a:ea typeface="Raleway"/>
                <a:cs typeface="Raleway"/>
                <a:sym typeface="Raleway"/>
              </a:rPr>
              <a:t>Out of 432 people - only 4 are unaccounted for...</a:t>
            </a:r>
            <a:endParaRPr sz="1400" b="1">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399984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8a35267b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e8a35267b_0_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Success Stories</a:t>
            </a:r>
            <a:endParaRPr dirty="0"/>
          </a:p>
        </p:txBody>
      </p:sp>
    </p:spTree>
    <p:extLst>
      <p:ext uri="{BB962C8B-B14F-4D97-AF65-F5344CB8AC3E}">
        <p14:creationId xmlns:p14="http://schemas.microsoft.com/office/powerpoint/2010/main" val="299295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AUTOLAYOUT_3">
    <p:bg>
      <p:bgPr>
        <a:solidFill>
          <a:srgbClr val="FFFFFF"/>
        </a:solidFill>
        <a:effectLst/>
      </p:bgPr>
    </p:bg>
    <p:spTree>
      <p:nvGrpSpPr>
        <p:cNvPr id="1" name="Shape 74"/>
        <p:cNvGrpSpPr/>
        <p:nvPr/>
      </p:nvGrpSpPr>
      <p:grpSpPr>
        <a:xfrm>
          <a:off x="0" y="0"/>
          <a:ext cx="0" cy="0"/>
          <a:chOff x="0" y="0"/>
          <a:chExt cx="0" cy="0"/>
        </a:xfrm>
      </p:grpSpPr>
      <p:sp>
        <p:nvSpPr>
          <p:cNvPr id="75" name="Google Shape;75;p14"/>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title"/>
          </p:nvPr>
        </p:nvSpPr>
        <p:spPr>
          <a:xfrm>
            <a:off x="339575" y="851900"/>
            <a:ext cx="4756200" cy="34206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7" name="Google Shape;77;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578" name="Group 2"/>
          <p:cNvGrpSpPr>
            <a:grpSpLocks/>
          </p:cNvGrpSpPr>
          <p:nvPr/>
        </p:nvGrpSpPr>
        <p:grpSpPr bwMode="auto">
          <a:xfrm>
            <a:off x="1658938" y="1200150"/>
            <a:ext cx="6837362" cy="2400300"/>
            <a:chOff x="1045" y="1008"/>
            <a:chExt cx="4307" cy="2016"/>
          </a:xfrm>
        </p:grpSpPr>
        <p:sp>
          <p:nvSpPr>
            <p:cNvPr id="152579"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0"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2"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3"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2585"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52586"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52587" name="Rectangle 11"/>
          <p:cNvSpPr>
            <a:spLocks noGrp="1" noChangeArrowheads="1"/>
          </p:cNvSpPr>
          <p:nvPr>
            <p:ph type="sldNum" sz="quarter" idx="4"/>
          </p:nvPr>
        </p:nvSpPr>
        <p:spPr/>
        <p:txBody>
          <a:bodyPr/>
          <a:lstStyle>
            <a:lvl1pPr>
              <a:defRPr/>
            </a:lvl1pPr>
          </a:lstStyle>
          <a:p>
            <a:fld id="{72C5F00D-B03B-42B5-A889-D2B7AEC3549C}" type="slidenum">
              <a:rPr lang="en-US" altLang="en-US">
                <a:solidFill>
                  <a:srgbClr val="000000"/>
                </a:solidFill>
              </a:rPr>
              <a:pPr/>
              <a:t>‹#›</a:t>
            </a:fld>
            <a:endParaRPr lang="en-US" altLang="en-US">
              <a:solidFill>
                <a:srgbClr val="000000"/>
              </a:solidFill>
            </a:endParaRPr>
          </a:p>
        </p:txBody>
      </p:sp>
      <p:sp>
        <p:nvSpPr>
          <p:cNvPr id="152588" name="Rectangle 12"/>
          <p:cNvSpPr>
            <a:spLocks noGrp="1" noChangeArrowheads="1"/>
          </p:cNvSpPr>
          <p:nvPr>
            <p:ph type="ctrTitle"/>
          </p:nvPr>
        </p:nvSpPr>
        <p:spPr>
          <a:xfrm>
            <a:off x="685800" y="914401"/>
            <a:ext cx="7772400" cy="1450181"/>
          </a:xfrm>
        </p:spPr>
        <p:txBody>
          <a:bodyPr anchor="b"/>
          <a:lstStyle>
            <a:lvl1pPr>
              <a:defRPr/>
            </a:lvl1pPr>
          </a:lstStyle>
          <a:p>
            <a:pPr lvl="0"/>
            <a:r>
              <a:rPr lang="en-US" altLang="en-US" noProof="0"/>
              <a:t>Click to edit Master title style</a:t>
            </a:r>
          </a:p>
        </p:txBody>
      </p:sp>
      <p:sp>
        <p:nvSpPr>
          <p:cNvPr id="152589" name="Rectangle 13"/>
          <p:cNvSpPr>
            <a:spLocks noGrp="1" noChangeArrowheads="1"/>
          </p:cNvSpPr>
          <p:nvPr>
            <p:ph type="subTitle" idx="1"/>
          </p:nvPr>
        </p:nvSpPr>
        <p:spPr>
          <a:xfrm>
            <a:off x="2057400" y="2628900"/>
            <a:ext cx="6400800" cy="131445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5970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5B0EAB-AAB6-4984-B8FB-0B7B9381EE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972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B111AF-A4EB-4E57-BB97-A4658953F3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42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4269D-E157-4130-87CC-D1C478FBC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432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7998CD0-4B92-4CD0-A715-7842BC7B7F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98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4C2E9A-48AF-4C8B-A854-AEF34BD751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919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10A57C-727A-4BB8-9BEE-1662CFC4C2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379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C3A09F-B6F3-4BCA-825C-CF0003957A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59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DB79EE-35E2-4B92-9C2C-CD47EE0271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61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6717F8-70B5-4D21-9481-25FB8026C6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271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92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92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DFB5CE-B66D-4938-ABB3-66226242F4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70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6932DB18-B118-4AF9-A83B-D4635EDAB8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20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578" name="Group 2"/>
          <p:cNvGrpSpPr>
            <a:grpSpLocks/>
          </p:cNvGrpSpPr>
          <p:nvPr/>
        </p:nvGrpSpPr>
        <p:grpSpPr bwMode="auto">
          <a:xfrm>
            <a:off x="1658938" y="1200150"/>
            <a:ext cx="6837362" cy="2400300"/>
            <a:chOff x="1045" y="1008"/>
            <a:chExt cx="4307" cy="2016"/>
          </a:xfrm>
        </p:grpSpPr>
        <p:sp>
          <p:nvSpPr>
            <p:cNvPr id="152579"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0"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2"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3"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2585"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52586"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52587" name="Rectangle 11"/>
          <p:cNvSpPr>
            <a:spLocks noGrp="1" noChangeArrowheads="1"/>
          </p:cNvSpPr>
          <p:nvPr>
            <p:ph type="sldNum" sz="quarter" idx="4"/>
          </p:nvPr>
        </p:nvSpPr>
        <p:spPr/>
        <p:txBody>
          <a:bodyPr/>
          <a:lstStyle>
            <a:lvl1pPr>
              <a:defRPr/>
            </a:lvl1pPr>
          </a:lstStyle>
          <a:p>
            <a:fld id="{72C5F00D-B03B-42B5-A889-D2B7AEC3549C}" type="slidenum">
              <a:rPr lang="en-US" altLang="en-US">
                <a:solidFill>
                  <a:srgbClr val="000000"/>
                </a:solidFill>
              </a:rPr>
              <a:pPr/>
              <a:t>‹#›</a:t>
            </a:fld>
            <a:endParaRPr lang="en-US" altLang="en-US">
              <a:solidFill>
                <a:srgbClr val="000000"/>
              </a:solidFill>
            </a:endParaRPr>
          </a:p>
        </p:txBody>
      </p:sp>
      <p:sp>
        <p:nvSpPr>
          <p:cNvPr id="152588" name="Rectangle 12"/>
          <p:cNvSpPr>
            <a:spLocks noGrp="1" noChangeArrowheads="1"/>
          </p:cNvSpPr>
          <p:nvPr>
            <p:ph type="ctrTitle"/>
          </p:nvPr>
        </p:nvSpPr>
        <p:spPr>
          <a:xfrm>
            <a:off x="685800" y="914401"/>
            <a:ext cx="7772400" cy="1450181"/>
          </a:xfrm>
        </p:spPr>
        <p:txBody>
          <a:bodyPr anchor="b"/>
          <a:lstStyle>
            <a:lvl1pPr>
              <a:defRPr/>
            </a:lvl1pPr>
          </a:lstStyle>
          <a:p>
            <a:pPr lvl="0"/>
            <a:r>
              <a:rPr lang="en-US" altLang="en-US" noProof="0"/>
              <a:t>Click to edit Master title style</a:t>
            </a:r>
          </a:p>
        </p:txBody>
      </p:sp>
      <p:sp>
        <p:nvSpPr>
          <p:cNvPr id="152589" name="Rectangle 13"/>
          <p:cNvSpPr>
            <a:spLocks noGrp="1" noChangeArrowheads="1"/>
          </p:cNvSpPr>
          <p:nvPr>
            <p:ph type="subTitle" idx="1"/>
          </p:nvPr>
        </p:nvSpPr>
        <p:spPr>
          <a:xfrm>
            <a:off x="2057400" y="2628900"/>
            <a:ext cx="6400800" cy="131445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100656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5B0EAB-AAB6-4984-B8FB-0B7B9381EE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538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B111AF-A4EB-4E57-BB97-A4658953F3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402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4269D-E157-4130-87CC-D1C478FBC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52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7998CD0-4B92-4CD0-A715-7842BC7B7F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5486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4C2E9A-48AF-4C8B-A854-AEF34BD751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4564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10A57C-727A-4BB8-9BEE-1662CFC4C2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267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C3A09F-B6F3-4BCA-825C-CF0003957A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531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DB79EE-35E2-4B92-9C2C-CD47EE0271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7270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6717F8-70B5-4D21-9481-25FB8026C6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43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92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92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DFB5CE-B66D-4938-ABB3-66226242F4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567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6932DB18-B118-4AF9-A83B-D4635EDAB8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40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578" name="Group 2"/>
          <p:cNvGrpSpPr>
            <a:grpSpLocks/>
          </p:cNvGrpSpPr>
          <p:nvPr/>
        </p:nvGrpSpPr>
        <p:grpSpPr bwMode="auto">
          <a:xfrm>
            <a:off x="1658938" y="1200150"/>
            <a:ext cx="6837362" cy="2400300"/>
            <a:chOff x="1045" y="1008"/>
            <a:chExt cx="4307" cy="2016"/>
          </a:xfrm>
        </p:grpSpPr>
        <p:sp>
          <p:nvSpPr>
            <p:cNvPr id="152579"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0"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2"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3"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258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2585"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52586"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52587" name="Rectangle 11"/>
          <p:cNvSpPr>
            <a:spLocks noGrp="1" noChangeArrowheads="1"/>
          </p:cNvSpPr>
          <p:nvPr>
            <p:ph type="sldNum" sz="quarter" idx="4"/>
          </p:nvPr>
        </p:nvSpPr>
        <p:spPr/>
        <p:txBody>
          <a:bodyPr/>
          <a:lstStyle>
            <a:lvl1pPr>
              <a:defRPr/>
            </a:lvl1pPr>
          </a:lstStyle>
          <a:p>
            <a:fld id="{72C5F00D-B03B-42B5-A889-D2B7AEC3549C}" type="slidenum">
              <a:rPr lang="en-US" altLang="en-US">
                <a:solidFill>
                  <a:srgbClr val="000000"/>
                </a:solidFill>
              </a:rPr>
              <a:pPr/>
              <a:t>‹#›</a:t>
            </a:fld>
            <a:endParaRPr lang="en-US" altLang="en-US">
              <a:solidFill>
                <a:srgbClr val="000000"/>
              </a:solidFill>
            </a:endParaRPr>
          </a:p>
        </p:txBody>
      </p:sp>
      <p:sp>
        <p:nvSpPr>
          <p:cNvPr id="152588" name="Rectangle 12"/>
          <p:cNvSpPr>
            <a:spLocks noGrp="1" noChangeArrowheads="1"/>
          </p:cNvSpPr>
          <p:nvPr>
            <p:ph type="ctrTitle"/>
          </p:nvPr>
        </p:nvSpPr>
        <p:spPr>
          <a:xfrm>
            <a:off x="685800" y="914401"/>
            <a:ext cx="7772400" cy="1450181"/>
          </a:xfrm>
        </p:spPr>
        <p:txBody>
          <a:bodyPr anchor="b"/>
          <a:lstStyle>
            <a:lvl1pPr>
              <a:defRPr/>
            </a:lvl1pPr>
          </a:lstStyle>
          <a:p>
            <a:pPr lvl="0"/>
            <a:r>
              <a:rPr lang="en-US" altLang="en-US" noProof="0"/>
              <a:t>Click to edit Master title style</a:t>
            </a:r>
          </a:p>
        </p:txBody>
      </p:sp>
      <p:sp>
        <p:nvSpPr>
          <p:cNvPr id="152589" name="Rectangle 13"/>
          <p:cNvSpPr>
            <a:spLocks noGrp="1" noChangeArrowheads="1"/>
          </p:cNvSpPr>
          <p:nvPr>
            <p:ph type="subTitle" idx="1"/>
          </p:nvPr>
        </p:nvSpPr>
        <p:spPr>
          <a:xfrm>
            <a:off x="2057400" y="2628900"/>
            <a:ext cx="6400800" cy="131445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1527576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5B0EAB-AAB6-4984-B8FB-0B7B9381EE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8771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B111AF-A4EB-4E57-BB97-A4658953F3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180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4269D-E157-4130-87CC-D1C478FBC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3761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7998CD0-4B92-4CD0-A715-7842BC7B7F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02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4C2E9A-48AF-4C8B-A854-AEF34BD751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706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10A57C-727A-4BB8-9BEE-1662CFC4C2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843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C3A09F-B6F3-4BCA-825C-CF0003957A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901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DB79EE-35E2-4B92-9C2C-CD47EE0271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36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6717F8-70B5-4D21-9481-25FB8026C6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551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92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92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DFB5CE-B66D-4938-ABB3-66226242F4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634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6932DB18-B118-4AF9-A83B-D4635EDAB8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099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1071564" y="228600"/>
            <a:ext cx="7615237" cy="829866"/>
            <a:chOff x="675" y="192"/>
            <a:chExt cx="4797" cy="697"/>
          </a:xfrm>
        </p:grpSpPr>
        <p:sp>
          <p:nvSpPr>
            <p:cNvPr id="151555"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6"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7"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1560" name="Rectangle 8"/>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1561" name="Rectangle 9"/>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2" name="Rectangle 1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3" name="Rectangle 11"/>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pPr fontAlgn="base">
              <a:spcBef>
                <a:spcPct val="0"/>
              </a:spcBef>
              <a:spcAft>
                <a:spcPct val="0"/>
              </a:spcAft>
              <a:buClrTx/>
              <a:buFontTx/>
              <a:buNone/>
            </a:pPr>
            <a:fld id="{47DCB762-5897-4436-9FF9-5E5658D84E48}" type="slidenum">
              <a:rPr lang="en-US" altLang="en-US" kern="1200" smtClean="0">
                <a:latin typeface="Arial" panose="020B0604020202020204" pitchFamily="34" charset="0"/>
                <a:ea typeface="+mn-ea"/>
                <a:cs typeface="+mn-cs"/>
              </a:rPr>
              <a:pPr fontAlgn="base">
                <a:spcBef>
                  <a:spcPct val="0"/>
                </a:spcBef>
                <a:spcAft>
                  <a:spcPct val="0"/>
                </a:spcAft>
                <a:buClrTx/>
                <a:buFontTx/>
                <a:buNone/>
              </a:pPr>
              <a:t>‹#›</a:t>
            </a:fld>
            <a:endParaRPr lang="en-US" altLang="en-US" kern="1200">
              <a:latin typeface="Arial" panose="020B0604020202020204" pitchFamily="34" charset="0"/>
              <a:ea typeface="+mn-ea"/>
              <a:cs typeface="+mn-cs"/>
            </a:endParaRPr>
          </a:p>
        </p:txBody>
      </p:sp>
      <p:sp>
        <p:nvSpPr>
          <p:cNvPr id="151564" name="Rectangle 1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16543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fontAlgn="base">
        <a:spcBef>
          <a:spcPct val="0"/>
        </a:spcBef>
        <a:spcAft>
          <a:spcPct val="0"/>
        </a:spcAft>
        <a:defRPr sz="2850" kern="1200">
          <a:solidFill>
            <a:schemeClr val="tx2"/>
          </a:solidFill>
          <a:latin typeface="+mj-lt"/>
          <a:ea typeface="+mj-ea"/>
          <a:cs typeface="+mj-cs"/>
        </a:defRPr>
      </a:lvl1pPr>
      <a:lvl2pPr algn="l" rtl="0" fontAlgn="base">
        <a:spcBef>
          <a:spcPct val="0"/>
        </a:spcBef>
        <a:spcAft>
          <a:spcPct val="0"/>
        </a:spcAft>
        <a:defRPr sz="2850">
          <a:solidFill>
            <a:schemeClr val="tx2"/>
          </a:solidFill>
          <a:latin typeface="Arial" panose="020B0604020202020204" pitchFamily="34" charset="0"/>
        </a:defRPr>
      </a:lvl2pPr>
      <a:lvl3pPr algn="l" rtl="0" fontAlgn="base">
        <a:spcBef>
          <a:spcPct val="0"/>
        </a:spcBef>
        <a:spcAft>
          <a:spcPct val="0"/>
        </a:spcAft>
        <a:defRPr sz="2850">
          <a:solidFill>
            <a:schemeClr val="tx2"/>
          </a:solidFill>
          <a:latin typeface="Arial" panose="020B0604020202020204" pitchFamily="34" charset="0"/>
        </a:defRPr>
      </a:lvl3pPr>
      <a:lvl4pPr algn="l" rtl="0" fontAlgn="base">
        <a:spcBef>
          <a:spcPct val="0"/>
        </a:spcBef>
        <a:spcAft>
          <a:spcPct val="0"/>
        </a:spcAft>
        <a:defRPr sz="2850">
          <a:solidFill>
            <a:schemeClr val="tx2"/>
          </a:solidFill>
          <a:latin typeface="Arial" panose="020B0604020202020204" pitchFamily="34" charset="0"/>
        </a:defRPr>
      </a:lvl4pPr>
      <a:lvl5pPr algn="l" rtl="0" fontAlgn="base">
        <a:spcBef>
          <a:spcPct val="0"/>
        </a:spcBef>
        <a:spcAft>
          <a:spcPct val="0"/>
        </a:spcAft>
        <a:defRPr sz="2850">
          <a:solidFill>
            <a:schemeClr val="tx2"/>
          </a:solidFill>
          <a:latin typeface="Arial" panose="020B0604020202020204" pitchFamily="34" charset="0"/>
        </a:defRPr>
      </a:lvl5pPr>
      <a:lvl6pPr marL="342900" algn="l" rtl="0" fontAlgn="base">
        <a:spcBef>
          <a:spcPct val="0"/>
        </a:spcBef>
        <a:spcAft>
          <a:spcPct val="0"/>
        </a:spcAft>
        <a:defRPr sz="2850">
          <a:solidFill>
            <a:schemeClr val="tx2"/>
          </a:solidFill>
          <a:latin typeface="Arial" panose="020B0604020202020204" pitchFamily="34" charset="0"/>
        </a:defRPr>
      </a:lvl6pPr>
      <a:lvl7pPr marL="685800" algn="l" rtl="0" fontAlgn="base">
        <a:spcBef>
          <a:spcPct val="0"/>
        </a:spcBef>
        <a:spcAft>
          <a:spcPct val="0"/>
        </a:spcAft>
        <a:defRPr sz="2850">
          <a:solidFill>
            <a:schemeClr val="tx2"/>
          </a:solidFill>
          <a:latin typeface="Arial" panose="020B0604020202020204" pitchFamily="34" charset="0"/>
        </a:defRPr>
      </a:lvl7pPr>
      <a:lvl8pPr marL="1028700" algn="l" rtl="0" fontAlgn="base">
        <a:spcBef>
          <a:spcPct val="0"/>
        </a:spcBef>
        <a:spcAft>
          <a:spcPct val="0"/>
        </a:spcAft>
        <a:defRPr sz="2850">
          <a:solidFill>
            <a:schemeClr val="tx2"/>
          </a:solidFill>
          <a:latin typeface="Arial" panose="020B0604020202020204" pitchFamily="34" charset="0"/>
        </a:defRPr>
      </a:lvl8pPr>
      <a:lvl9pPr marL="1371600" algn="l" rtl="0" fontAlgn="base">
        <a:spcBef>
          <a:spcPct val="0"/>
        </a:spcBef>
        <a:spcAft>
          <a:spcPct val="0"/>
        </a:spcAft>
        <a:defRPr sz="2850">
          <a:solidFill>
            <a:schemeClr val="tx2"/>
          </a:solidFill>
          <a:latin typeface="Arial" panose="020B0604020202020204" pitchFamily="34" charset="0"/>
        </a:defRPr>
      </a:lvl9pPr>
    </p:titleStyle>
    <p:bodyStyle>
      <a:lvl1pPr marL="257175" indent="-257175" algn="l" rtl="0" fontAlgn="base">
        <a:spcBef>
          <a:spcPct val="20000"/>
        </a:spcBef>
        <a:spcAft>
          <a:spcPct val="0"/>
        </a:spcAft>
        <a:buClr>
          <a:schemeClr val="accent1"/>
        </a:buClr>
        <a:buFont typeface="Wingdings" panose="05000000000000000000" pitchFamily="2" charset="2"/>
        <a:buChar char="l"/>
        <a:defRPr sz="2400" kern="1200">
          <a:solidFill>
            <a:schemeClr val="tx1"/>
          </a:solidFill>
          <a:latin typeface="+mn-lt"/>
          <a:ea typeface="+mn-ea"/>
          <a:cs typeface="+mn-cs"/>
        </a:defRPr>
      </a:lvl1pPr>
      <a:lvl2pPr marL="557213" indent="-214313" algn="l" rtl="0" fontAlgn="base">
        <a:spcBef>
          <a:spcPct val="20000"/>
        </a:spcBef>
        <a:spcAft>
          <a:spcPct val="0"/>
        </a:spcAft>
        <a:buClr>
          <a:schemeClr val="accent1"/>
        </a:buClr>
        <a:buFont typeface="Wingdings" panose="05000000000000000000" pitchFamily="2" charset="2"/>
        <a:buChar char="¡"/>
        <a:defRPr sz="2025" kern="1200">
          <a:solidFill>
            <a:schemeClr val="tx1"/>
          </a:solidFill>
          <a:latin typeface="+mn-lt"/>
          <a:ea typeface="+mn-ea"/>
          <a:cs typeface="+mn-cs"/>
        </a:defRPr>
      </a:lvl2pPr>
      <a:lvl3pPr marL="857250" indent="-171450" algn="l" rtl="0" fontAlgn="base">
        <a:spcBef>
          <a:spcPct val="20000"/>
        </a:spcBef>
        <a:spcAft>
          <a:spcPct val="0"/>
        </a:spcAft>
        <a:buClr>
          <a:schemeClr val="accent1"/>
        </a:buClr>
        <a:buFont typeface="Wingdings" panose="05000000000000000000" pitchFamily="2" charset="2"/>
        <a:buChar char="l"/>
        <a:defRPr sz="1725" kern="1200">
          <a:solidFill>
            <a:schemeClr val="tx1"/>
          </a:solidFill>
          <a:latin typeface="+mn-lt"/>
          <a:ea typeface="+mn-ea"/>
          <a:cs typeface="+mn-cs"/>
        </a:defRPr>
      </a:lvl3pPr>
      <a:lvl4pPr marL="1200150" indent="-171450" algn="l" rtl="0" fontAlgn="base">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fontAlgn="base">
        <a:spcBef>
          <a:spcPct val="20000"/>
        </a:spcBef>
        <a:spcAft>
          <a:spcPct val="0"/>
        </a:spcAft>
        <a:buClr>
          <a:schemeClr val="accent1"/>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1071564" y="228600"/>
            <a:ext cx="7615237" cy="829866"/>
            <a:chOff x="675" y="192"/>
            <a:chExt cx="4797" cy="697"/>
          </a:xfrm>
        </p:grpSpPr>
        <p:sp>
          <p:nvSpPr>
            <p:cNvPr id="151555"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6"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7"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1560" name="Rectangle 8"/>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1561" name="Rectangle 9"/>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2" name="Rectangle 1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3" name="Rectangle 11"/>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pPr fontAlgn="base">
              <a:spcBef>
                <a:spcPct val="0"/>
              </a:spcBef>
              <a:spcAft>
                <a:spcPct val="0"/>
              </a:spcAft>
              <a:buClrTx/>
              <a:buFontTx/>
              <a:buNone/>
            </a:pPr>
            <a:fld id="{47DCB762-5897-4436-9FF9-5E5658D84E48}" type="slidenum">
              <a:rPr lang="en-US" altLang="en-US" kern="1200" smtClean="0">
                <a:latin typeface="Arial" panose="020B0604020202020204" pitchFamily="34" charset="0"/>
                <a:ea typeface="+mn-ea"/>
                <a:cs typeface="+mn-cs"/>
              </a:rPr>
              <a:pPr fontAlgn="base">
                <a:spcBef>
                  <a:spcPct val="0"/>
                </a:spcBef>
                <a:spcAft>
                  <a:spcPct val="0"/>
                </a:spcAft>
                <a:buClrTx/>
                <a:buFontTx/>
                <a:buNone/>
              </a:pPr>
              <a:t>‹#›</a:t>
            </a:fld>
            <a:endParaRPr lang="en-US" altLang="en-US" kern="1200">
              <a:latin typeface="Arial" panose="020B0604020202020204" pitchFamily="34" charset="0"/>
              <a:ea typeface="+mn-ea"/>
              <a:cs typeface="+mn-cs"/>
            </a:endParaRPr>
          </a:p>
        </p:txBody>
      </p:sp>
      <p:sp>
        <p:nvSpPr>
          <p:cNvPr id="151564" name="Rectangle 1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520335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fontAlgn="base">
        <a:spcBef>
          <a:spcPct val="0"/>
        </a:spcBef>
        <a:spcAft>
          <a:spcPct val="0"/>
        </a:spcAft>
        <a:defRPr sz="2850" kern="1200">
          <a:solidFill>
            <a:schemeClr val="tx2"/>
          </a:solidFill>
          <a:latin typeface="+mj-lt"/>
          <a:ea typeface="+mj-ea"/>
          <a:cs typeface="+mj-cs"/>
        </a:defRPr>
      </a:lvl1pPr>
      <a:lvl2pPr algn="l" rtl="0" fontAlgn="base">
        <a:spcBef>
          <a:spcPct val="0"/>
        </a:spcBef>
        <a:spcAft>
          <a:spcPct val="0"/>
        </a:spcAft>
        <a:defRPr sz="2850">
          <a:solidFill>
            <a:schemeClr val="tx2"/>
          </a:solidFill>
          <a:latin typeface="Arial" panose="020B0604020202020204" pitchFamily="34" charset="0"/>
        </a:defRPr>
      </a:lvl2pPr>
      <a:lvl3pPr algn="l" rtl="0" fontAlgn="base">
        <a:spcBef>
          <a:spcPct val="0"/>
        </a:spcBef>
        <a:spcAft>
          <a:spcPct val="0"/>
        </a:spcAft>
        <a:defRPr sz="2850">
          <a:solidFill>
            <a:schemeClr val="tx2"/>
          </a:solidFill>
          <a:latin typeface="Arial" panose="020B0604020202020204" pitchFamily="34" charset="0"/>
        </a:defRPr>
      </a:lvl3pPr>
      <a:lvl4pPr algn="l" rtl="0" fontAlgn="base">
        <a:spcBef>
          <a:spcPct val="0"/>
        </a:spcBef>
        <a:spcAft>
          <a:spcPct val="0"/>
        </a:spcAft>
        <a:defRPr sz="2850">
          <a:solidFill>
            <a:schemeClr val="tx2"/>
          </a:solidFill>
          <a:latin typeface="Arial" panose="020B0604020202020204" pitchFamily="34" charset="0"/>
        </a:defRPr>
      </a:lvl4pPr>
      <a:lvl5pPr algn="l" rtl="0" fontAlgn="base">
        <a:spcBef>
          <a:spcPct val="0"/>
        </a:spcBef>
        <a:spcAft>
          <a:spcPct val="0"/>
        </a:spcAft>
        <a:defRPr sz="2850">
          <a:solidFill>
            <a:schemeClr val="tx2"/>
          </a:solidFill>
          <a:latin typeface="Arial" panose="020B0604020202020204" pitchFamily="34" charset="0"/>
        </a:defRPr>
      </a:lvl5pPr>
      <a:lvl6pPr marL="342900" algn="l" rtl="0" fontAlgn="base">
        <a:spcBef>
          <a:spcPct val="0"/>
        </a:spcBef>
        <a:spcAft>
          <a:spcPct val="0"/>
        </a:spcAft>
        <a:defRPr sz="2850">
          <a:solidFill>
            <a:schemeClr val="tx2"/>
          </a:solidFill>
          <a:latin typeface="Arial" panose="020B0604020202020204" pitchFamily="34" charset="0"/>
        </a:defRPr>
      </a:lvl6pPr>
      <a:lvl7pPr marL="685800" algn="l" rtl="0" fontAlgn="base">
        <a:spcBef>
          <a:spcPct val="0"/>
        </a:spcBef>
        <a:spcAft>
          <a:spcPct val="0"/>
        </a:spcAft>
        <a:defRPr sz="2850">
          <a:solidFill>
            <a:schemeClr val="tx2"/>
          </a:solidFill>
          <a:latin typeface="Arial" panose="020B0604020202020204" pitchFamily="34" charset="0"/>
        </a:defRPr>
      </a:lvl7pPr>
      <a:lvl8pPr marL="1028700" algn="l" rtl="0" fontAlgn="base">
        <a:spcBef>
          <a:spcPct val="0"/>
        </a:spcBef>
        <a:spcAft>
          <a:spcPct val="0"/>
        </a:spcAft>
        <a:defRPr sz="2850">
          <a:solidFill>
            <a:schemeClr val="tx2"/>
          </a:solidFill>
          <a:latin typeface="Arial" panose="020B0604020202020204" pitchFamily="34" charset="0"/>
        </a:defRPr>
      </a:lvl8pPr>
      <a:lvl9pPr marL="1371600" algn="l" rtl="0" fontAlgn="base">
        <a:spcBef>
          <a:spcPct val="0"/>
        </a:spcBef>
        <a:spcAft>
          <a:spcPct val="0"/>
        </a:spcAft>
        <a:defRPr sz="2850">
          <a:solidFill>
            <a:schemeClr val="tx2"/>
          </a:solidFill>
          <a:latin typeface="Arial" panose="020B0604020202020204" pitchFamily="34" charset="0"/>
        </a:defRPr>
      </a:lvl9pPr>
    </p:titleStyle>
    <p:bodyStyle>
      <a:lvl1pPr marL="257175" indent="-257175" algn="l" rtl="0" fontAlgn="base">
        <a:spcBef>
          <a:spcPct val="20000"/>
        </a:spcBef>
        <a:spcAft>
          <a:spcPct val="0"/>
        </a:spcAft>
        <a:buClr>
          <a:schemeClr val="accent1"/>
        </a:buClr>
        <a:buFont typeface="Wingdings" panose="05000000000000000000" pitchFamily="2" charset="2"/>
        <a:buChar char="l"/>
        <a:defRPr sz="2400" kern="1200">
          <a:solidFill>
            <a:schemeClr val="tx1"/>
          </a:solidFill>
          <a:latin typeface="+mn-lt"/>
          <a:ea typeface="+mn-ea"/>
          <a:cs typeface="+mn-cs"/>
        </a:defRPr>
      </a:lvl1pPr>
      <a:lvl2pPr marL="557213" indent="-214313" algn="l" rtl="0" fontAlgn="base">
        <a:spcBef>
          <a:spcPct val="20000"/>
        </a:spcBef>
        <a:spcAft>
          <a:spcPct val="0"/>
        </a:spcAft>
        <a:buClr>
          <a:schemeClr val="accent1"/>
        </a:buClr>
        <a:buFont typeface="Wingdings" panose="05000000000000000000" pitchFamily="2" charset="2"/>
        <a:buChar char="¡"/>
        <a:defRPr sz="2025" kern="1200">
          <a:solidFill>
            <a:schemeClr val="tx1"/>
          </a:solidFill>
          <a:latin typeface="+mn-lt"/>
          <a:ea typeface="+mn-ea"/>
          <a:cs typeface="+mn-cs"/>
        </a:defRPr>
      </a:lvl2pPr>
      <a:lvl3pPr marL="857250" indent="-171450" algn="l" rtl="0" fontAlgn="base">
        <a:spcBef>
          <a:spcPct val="20000"/>
        </a:spcBef>
        <a:spcAft>
          <a:spcPct val="0"/>
        </a:spcAft>
        <a:buClr>
          <a:schemeClr val="accent1"/>
        </a:buClr>
        <a:buFont typeface="Wingdings" panose="05000000000000000000" pitchFamily="2" charset="2"/>
        <a:buChar char="l"/>
        <a:defRPr sz="1725" kern="1200">
          <a:solidFill>
            <a:schemeClr val="tx1"/>
          </a:solidFill>
          <a:latin typeface="+mn-lt"/>
          <a:ea typeface="+mn-ea"/>
          <a:cs typeface="+mn-cs"/>
        </a:defRPr>
      </a:lvl3pPr>
      <a:lvl4pPr marL="1200150" indent="-171450" algn="l" rtl="0" fontAlgn="base">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fontAlgn="base">
        <a:spcBef>
          <a:spcPct val="20000"/>
        </a:spcBef>
        <a:spcAft>
          <a:spcPct val="0"/>
        </a:spcAft>
        <a:buClr>
          <a:schemeClr val="accent1"/>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1071564" y="228600"/>
            <a:ext cx="7615237" cy="829866"/>
            <a:chOff x="675" y="192"/>
            <a:chExt cx="4797" cy="697"/>
          </a:xfrm>
        </p:grpSpPr>
        <p:sp>
          <p:nvSpPr>
            <p:cNvPr id="151555"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6"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7"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sp>
          <p:nvSpPr>
            <p:cNvPr id="15155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Tx/>
                <a:buFontTx/>
                <a:buNone/>
              </a:pPr>
              <a:endParaRPr lang="en-US" altLang="en-US" sz="1800" kern="1200">
                <a:latin typeface="Times New Roman" panose="02020603050405020304" pitchFamily="18" charset="0"/>
                <a:ea typeface="+mn-ea"/>
                <a:cs typeface="+mn-cs"/>
              </a:endParaRPr>
            </a:p>
          </p:txBody>
        </p:sp>
      </p:grpSp>
      <p:sp>
        <p:nvSpPr>
          <p:cNvPr id="151560" name="Rectangle 8"/>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1561" name="Rectangle 9"/>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2" name="Rectangle 1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vl1pPr>
          </a:lstStyle>
          <a:p>
            <a:pPr fontAlgn="base">
              <a:spcBef>
                <a:spcPct val="0"/>
              </a:spcBef>
              <a:spcAft>
                <a:spcPct val="0"/>
              </a:spcAft>
              <a:buClrTx/>
              <a:buFontTx/>
              <a:buNone/>
            </a:pPr>
            <a:endParaRPr lang="en-US" altLang="en-US" kern="1200">
              <a:latin typeface="Arial" panose="020B0604020202020204" pitchFamily="34" charset="0"/>
              <a:ea typeface="+mn-ea"/>
              <a:cs typeface="+mn-cs"/>
            </a:endParaRPr>
          </a:p>
        </p:txBody>
      </p:sp>
      <p:sp>
        <p:nvSpPr>
          <p:cNvPr id="151563" name="Rectangle 11"/>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vl1pPr>
          </a:lstStyle>
          <a:p>
            <a:pPr fontAlgn="base">
              <a:spcBef>
                <a:spcPct val="0"/>
              </a:spcBef>
              <a:spcAft>
                <a:spcPct val="0"/>
              </a:spcAft>
              <a:buClrTx/>
              <a:buFontTx/>
              <a:buNone/>
            </a:pPr>
            <a:fld id="{47DCB762-5897-4436-9FF9-5E5658D84E48}" type="slidenum">
              <a:rPr lang="en-US" altLang="en-US" kern="1200" smtClean="0">
                <a:latin typeface="Arial" panose="020B0604020202020204" pitchFamily="34" charset="0"/>
                <a:ea typeface="+mn-ea"/>
                <a:cs typeface="+mn-cs"/>
              </a:rPr>
              <a:pPr fontAlgn="base">
                <a:spcBef>
                  <a:spcPct val="0"/>
                </a:spcBef>
                <a:spcAft>
                  <a:spcPct val="0"/>
                </a:spcAft>
                <a:buClrTx/>
                <a:buFontTx/>
                <a:buNone/>
              </a:pPr>
              <a:t>‹#›</a:t>
            </a:fld>
            <a:endParaRPr lang="en-US" altLang="en-US" kern="1200">
              <a:latin typeface="Arial" panose="020B0604020202020204" pitchFamily="34" charset="0"/>
              <a:ea typeface="+mn-ea"/>
              <a:cs typeface="+mn-cs"/>
            </a:endParaRPr>
          </a:p>
        </p:txBody>
      </p:sp>
      <p:sp>
        <p:nvSpPr>
          <p:cNvPr id="151564" name="Rectangle 1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49293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2850" kern="1200">
          <a:solidFill>
            <a:schemeClr val="tx2"/>
          </a:solidFill>
          <a:latin typeface="+mj-lt"/>
          <a:ea typeface="+mj-ea"/>
          <a:cs typeface="+mj-cs"/>
        </a:defRPr>
      </a:lvl1pPr>
      <a:lvl2pPr algn="l" rtl="0" fontAlgn="base">
        <a:spcBef>
          <a:spcPct val="0"/>
        </a:spcBef>
        <a:spcAft>
          <a:spcPct val="0"/>
        </a:spcAft>
        <a:defRPr sz="2850">
          <a:solidFill>
            <a:schemeClr val="tx2"/>
          </a:solidFill>
          <a:latin typeface="Arial" panose="020B0604020202020204" pitchFamily="34" charset="0"/>
        </a:defRPr>
      </a:lvl2pPr>
      <a:lvl3pPr algn="l" rtl="0" fontAlgn="base">
        <a:spcBef>
          <a:spcPct val="0"/>
        </a:spcBef>
        <a:spcAft>
          <a:spcPct val="0"/>
        </a:spcAft>
        <a:defRPr sz="2850">
          <a:solidFill>
            <a:schemeClr val="tx2"/>
          </a:solidFill>
          <a:latin typeface="Arial" panose="020B0604020202020204" pitchFamily="34" charset="0"/>
        </a:defRPr>
      </a:lvl3pPr>
      <a:lvl4pPr algn="l" rtl="0" fontAlgn="base">
        <a:spcBef>
          <a:spcPct val="0"/>
        </a:spcBef>
        <a:spcAft>
          <a:spcPct val="0"/>
        </a:spcAft>
        <a:defRPr sz="2850">
          <a:solidFill>
            <a:schemeClr val="tx2"/>
          </a:solidFill>
          <a:latin typeface="Arial" panose="020B0604020202020204" pitchFamily="34" charset="0"/>
        </a:defRPr>
      </a:lvl4pPr>
      <a:lvl5pPr algn="l" rtl="0" fontAlgn="base">
        <a:spcBef>
          <a:spcPct val="0"/>
        </a:spcBef>
        <a:spcAft>
          <a:spcPct val="0"/>
        </a:spcAft>
        <a:defRPr sz="2850">
          <a:solidFill>
            <a:schemeClr val="tx2"/>
          </a:solidFill>
          <a:latin typeface="Arial" panose="020B0604020202020204" pitchFamily="34" charset="0"/>
        </a:defRPr>
      </a:lvl5pPr>
      <a:lvl6pPr marL="342900" algn="l" rtl="0" fontAlgn="base">
        <a:spcBef>
          <a:spcPct val="0"/>
        </a:spcBef>
        <a:spcAft>
          <a:spcPct val="0"/>
        </a:spcAft>
        <a:defRPr sz="2850">
          <a:solidFill>
            <a:schemeClr val="tx2"/>
          </a:solidFill>
          <a:latin typeface="Arial" panose="020B0604020202020204" pitchFamily="34" charset="0"/>
        </a:defRPr>
      </a:lvl6pPr>
      <a:lvl7pPr marL="685800" algn="l" rtl="0" fontAlgn="base">
        <a:spcBef>
          <a:spcPct val="0"/>
        </a:spcBef>
        <a:spcAft>
          <a:spcPct val="0"/>
        </a:spcAft>
        <a:defRPr sz="2850">
          <a:solidFill>
            <a:schemeClr val="tx2"/>
          </a:solidFill>
          <a:latin typeface="Arial" panose="020B0604020202020204" pitchFamily="34" charset="0"/>
        </a:defRPr>
      </a:lvl7pPr>
      <a:lvl8pPr marL="1028700" algn="l" rtl="0" fontAlgn="base">
        <a:spcBef>
          <a:spcPct val="0"/>
        </a:spcBef>
        <a:spcAft>
          <a:spcPct val="0"/>
        </a:spcAft>
        <a:defRPr sz="2850">
          <a:solidFill>
            <a:schemeClr val="tx2"/>
          </a:solidFill>
          <a:latin typeface="Arial" panose="020B0604020202020204" pitchFamily="34" charset="0"/>
        </a:defRPr>
      </a:lvl8pPr>
      <a:lvl9pPr marL="1371600" algn="l" rtl="0" fontAlgn="base">
        <a:spcBef>
          <a:spcPct val="0"/>
        </a:spcBef>
        <a:spcAft>
          <a:spcPct val="0"/>
        </a:spcAft>
        <a:defRPr sz="2850">
          <a:solidFill>
            <a:schemeClr val="tx2"/>
          </a:solidFill>
          <a:latin typeface="Arial" panose="020B0604020202020204" pitchFamily="34" charset="0"/>
        </a:defRPr>
      </a:lvl9pPr>
    </p:titleStyle>
    <p:bodyStyle>
      <a:lvl1pPr marL="257175" indent="-257175" algn="l" rtl="0" fontAlgn="base">
        <a:spcBef>
          <a:spcPct val="20000"/>
        </a:spcBef>
        <a:spcAft>
          <a:spcPct val="0"/>
        </a:spcAft>
        <a:buClr>
          <a:schemeClr val="accent1"/>
        </a:buClr>
        <a:buFont typeface="Wingdings" panose="05000000000000000000" pitchFamily="2" charset="2"/>
        <a:buChar char="l"/>
        <a:defRPr sz="2400" kern="1200">
          <a:solidFill>
            <a:schemeClr val="tx1"/>
          </a:solidFill>
          <a:latin typeface="+mn-lt"/>
          <a:ea typeface="+mn-ea"/>
          <a:cs typeface="+mn-cs"/>
        </a:defRPr>
      </a:lvl1pPr>
      <a:lvl2pPr marL="557213" indent="-214313" algn="l" rtl="0" fontAlgn="base">
        <a:spcBef>
          <a:spcPct val="20000"/>
        </a:spcBef>
        <a:spcAft>
          <a:spcPct val="0"/>
        </a:spcAft>
        <a:buClr>
          <a:schemeClr val="accent1"/>
        </a:buClr>
        <a:buFont typeface="Wingdings" panose="05000000000000000000" pitchFamily="2" charset="2"/>
        <a:buChar char="¡"/>
        <a:defRPr sz="2025" kern="1200">
          <a:solidFill>
            <a:schemeClr val="tx1"/>
          </a:solidFill>
          <a:latin typeface="+mn-lt"/>
          <a:ea typeface="+mn-ea"/>
          <a:cs typeface="+mn-cs"/>
        </a:defRPr>
      </a:lvl2pPr>
      <a:lvl3pPr marL="857250" indent="-171450" algn="l" rtl="0" fontAlgn="base">
        <a:spcBef>
          <a:spcPct val="20000"/>
        </a:spcBef>
        <a:spcAft>
          <a:spcPct val="0"/>
        </a:spcAft>
        <a:buClr>
          <a:schemeClr val="accent1"/>
        </a:buClr>
        <a:buFont typeface="Wingdings" panose="05000000000000000000" pitchFamily="2" charset="2"/>
        <a:buChar char="l"/>
        <a:defRPr sz="1725" kern="1200">
          <a:solidFill>
            <a:schemeClr val="tx1"/>
          </a:solidFill>
          <a:latin typeface="+mn-lt"/>
          <a:ea typeface="+mn-ea"/>
          <a:cs typeface="+mn-cs"/>
        </a:defRPr>
      </a:lvl3pPr>
      <a:lvl4pPr marL="1200150" indent="-171450" algn="l" rtl="0" fontAlgn="base">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fontAlgn="base">
        <a:spcBef>
          <a:spcPct val="20000"/>
        </a:spcBef>
        <a:spcAft>
          <a:spcPct val="0"/>
        </a:spcAft>
        <a:buClr>
          <a:schemeClr val="accent1"/>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shareselfhelp.or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hyperlink" Target="mailto:info@shareselfhel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ctrTitle"/>
          </p:nvPr>
        </p:nvSpPr>
        <p:spPr>
          <a:xfrm>
            <a:off x="303700" y="431049"/>
            <a:ext cx="6331500" cy="17990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SHARE!</a:t>
            </a:r>
            <a:endParaRPr dirty="0"/>
          </a:p>
          <a:p>
            <a:pPr marL="0" lvl="0" indent="0" algn="l" rtl="0">
              <a:spcBef>
                <a:spcPts val="0"/>
              </a:spcBef>
              <a:spcAft>
                <a:spcPts val="0"/>
              </a:spcAft>
              <a:buNone/>
            </a:pPr>
            <a:r>
              <a:rPr lang="en" dirty="0"/>
              <a:t>Collaborative </a:t>
            </a:r>
            <a:br>
              <a:rPr lang="en" dirty="0"/>
            </a:br>
            <a:r>
              <a:rPr lang="en" dirty="0"/>
              <a:t>Housing</a:t>
            </a:r>
            <a:endParaRPr dirty="0"/>
          </a:p>
        </p:txBody>
      </p:sp>
      <p:sp>
        <p:nvSpPr>
          <p:cNvPr id="83" name="Google Shape;83;p15"/>
          <p:cNvSpPr txBox="1">
            <a:spLocks noGrp="1"/>
          </p:cNvSpPr>
          <p:nvPr>
            <p:ph type="subTitle" idx="1"/>
          </p:nvPr>
        </p:nvSpPr>
        <p:spPr>
          <a:xfrm>
            <a:off x="3502020" y="4025991"/>
            <a:ext cx="5530147" cy="684403"/>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000" b="1" dirty="0">
                <a:solidFill>
                  <a:schemeClr val="accent1"/>
                </a:solidFill>
                <a:latin typeface="Raleway"/>
                <a:ea typeface="Raleway"/>
                <a:cs typeface="Raleway"/>
                <a:sym typeface="Raleway"/>
              </a:rPr>
              <a:t>A Solution for our Times</a:t>
            </a:r>
          </a:p>
          <a:p>
            <a:pPr marL="0" lvl="0" indent="0" algn="r" rtl="0">
              <a:spcBef>
                <a:spcPts val="0"/>
              </a:spcBef>
              <a:spcAft>
                <a:spcPts val="0"/>
              </a:spcAft>
              <a:buNone/>
            </a:pPr>
            <a:r>
              <a:rPr lang="en" sz="1200" b="1" dirty="0">
                <a:solidFill>
                  <a:schemeClr val="accent1"/>
                </a:solidFill>
                <a:latin typeface="Raleway"/>
                <a:ea typeface="Raleway"/>
                <a:cs typeface="Raleway"/>
                <a:sym typeface="Raleway"/>
              </a:rPr>
              <a:t>www.shareselfhelp.org</a:t>
            </a:r>
            <a:endParaRPr sz="1200" b="1" dirty="0">
              <a:solidFill>
                <a:schemeClr val="accent1"/>
              </a:solidFill>
              <a:latin typeface="Raleway"/>
              <a:ea typeface="Raleway"/>
              <a:cs typeface="Raleway"/>
              <a:sym typeface="Raleway"/>
            </a:endParaRPr>
          </a:p>
        </p:txBody>
      </p:sp>
      <p:sp>
        <p:nvSpPr>
          <p:cNvPr id="84" name="Google Shape;84;p15"/>
          <p:cNvSpPr/>
          <p:nvPr/>
        </p:nvSpPr>
        <p:spPr>
          <a:xfrm>
            <a:off x="303700" y="303700"/>
            <a:ext cx="519300" cy="254700"/>
          </a:xfrm>
          <a:prstGeom prst="rect">
            <a:avLst/>
          </a:prstGeom>
          <a:solidFill>
            <a:srgbClr val="F46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944" y="655327"/>
            <a:ext cx="1341380" cy="1788507"/>
          </a:xfrm>
          <a:prstGeom prst="rect">
            <a:avLst/>
          </a:prstGeom>
        </p:spPr>
      </p:pic>
      <p:sp>
        <p:nvSpPr>
          <p:cNvPr id="2" name="TextBox 1"/>
          <p:cNvSpPr txBox="1"/>
          <p:nvPr/>
        </p:nvSpPr>
        <p:spPr>
          <a:xfrm>
            <a:off x="421268" y="2650137"/>
            <a:ext cx="5506136" cy="116955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Contracted with Statewide Office of Health Planning and Development, LA County Department of Mental Health,</a:t>
            </a:r>
          </a:p>
          <a:p>
            <a:r>
              <a:rPr lang="en-US" dirty="0">
                <a:solidFill>
                  <a:schemeClr val="bg1"/>
                </a:solidFill>
              </a:rPr>
              <a:t>LA County Department of Health Services,</a:t>
            </a:r>
          </a:p>
          <a:p>
            <a:r>
              <a:rPr lang="en-US" dirty="0">
                <a:solidFill>
                  <a:schemeClr val="bg1"/>
                </a:solidFill>
              </a:rPr>
              <a:t>Los Angeles Homeless Services Administration</a:t>
            </a:r>
          </a:p>
        </p:txBody>
      </p:sp>
    </p:spTree>
    <p:extLst>
      <p:ext uri="{BB962C8B-B14F-4D97-AF65-F5344CB8AC3E}">
        <p14:creationId xmlns:p14="http://schemas.microsoft.com/office/powerpoint/2010/main" val="391331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75750" y="1304850"/>
            <a:ext cx="86820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SHARE! housed </a:t>
            </a:r>
            <a:br>
              <a:rPr lang="en" sz="4800" dirty="0"/>
            </a:br>
            <a:r>
              <a:rPr lang="en" sz="4800" dirty="0"/>
              <a:t>511 people in 2023</a:t>
            </a:r>
            <a:endParaRPr sz="4800" dirty="0"/>
          </a:p>
        </p:txBody>
      </p:sp>
      <p:sp>
        <p:nvSpPr>
          <p:cNvPr id="91" name="Google Shape;91;p16"/>
          <p:cNvSpPr txBox="1">
            <a:spLocks noGrp="1"/>
          </p:cNvSpPr>
          <p:nvPr>
            <p:ph type="body" idx="1"/>
          </p:nvPr>
        </p:nvSpPr>
        <p:spPr>
          <a:xfrm>
            <a:off x="1381675" y="2919450"/>
            <a:ext cx="61722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dirty="0"/>
              <a:t>SHARE! Collaborative Housing can reduce homelessness </a:t>
            </a:r>
            <a:r>
              <a:rPr lang="en" sz="2400" b="1" dirty="0">
                <a:solidFill>
                  <a:srgbClr val="000000"/>
                </a:solidFill>
              </a:rPr>
              <a:t>efficiently</a:t>
            </a:r>
            <a:r>
              <a:rPr lang="en" sz="2400" b="1" dirty="0"/>
              <a:t>, effectively and immediately. </a:t>
            </a:r>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30865" y="-406032"/>
            <a:ext cx="8513135" cy="50772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dirty="0">
              <a:ln>
                <a:noFill/>
              </a:ln>
              <a:solidFill>
                <a:srgbClr val="4475A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4475A1"/>
                </a:solidFill>
                <a:effectLst/>
                <a:latin typeface="Calibri" panose="020F0502020204030204" pitchFamily="34" charset="0"/>
              </a:rPr>
              <a:t>	</a:t>
            </a:r>
            <a:r>
              <a:rPr kumimoji="0" lang="en-US" altLang="en-US" sz="2800" b="1" i="0" u="none" strike="noStrike" cap="none" normalizeH="0" baseline="0" dirty="0">
                <a:ln>
                  <a:noFill/>
                </a:ln>
                <a:solidFill>
                  <a:srgbClr val="4475A1"/>
                </a:solidFill>
                <a:effectLst/>
                <a:latin typeface="Calibri" panose="020F0502020204030204" pitchFamily="34" charset="0"/>
              </a:rPr>
              <a:t>SHARE! Collaborative Housing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475A1"/>
                </a:solidFill>
                <a:effectLst/>
                <a:latin typeface="Calibri" panose="020F0502020204030204" pitchFamily="34" charset="0"/>
              </a:rPr>
              <a:t>Referrals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4475A1"/>
              </a:solidFill>
              <a:effectLst/>
              <a:latin typeface="Calibri" panose="020F0502020204030204" pitchFamily="34" charset="0"/>
            </a:endParaRPr>
          </a:p>
          <a:p>
            <a:pPr lvl="1" eaLnBrk="0" fontAlgn="base" hangingPunct="0">
              <a:spcBef>
                <a:spcPct val="0"/>
              </a:spcBef>
              <a:spcAft>
                <a:spcPct val="0"/>
              </a:spcAft>
              <a:buClrTx/>
              <a:buSzPts val="1000"/>
              <a:buFont typeface="Symbol" panose="05050102010706020507" pitchFamily="18" charset="2"/>
              <a:buChar char="Þ"/>
            </a:pPr>
            <a:r>
              <a:rPr kumimoji="0" lang="en-US" altLang="en-US" sz="2000" b="0" i="0" u="none" strike="noStrike" cap="none" normalizeH="0" baseline="0" dirty="0">
                <a:ln>
                  <a:noFill/>
                </a:ln>
                <a:solidFill>
                  <a:srgbClr val="4475A1"/>
                </a:solidFill>
                <a:effectLst/>
                <a:latin typeface="Calibri" panose="020F0502020204030204" pitchFamily="34" charset="0"/>
              </a:rPr>
              <a:t>            Tell the person who has income, or some means of paying rent </a:t>
            </a:r>
            <a:r>
              <a:rPr kumimoji="0" lang="en-US" altLang="en-US" sz="2000" b="0" i="0" u="none" strike="noStrike" cap="none" normalizeH="0" baseline="0" dirty="0" err="1">
                <a:ln>
                  <a:noFill/>
                </a:ln>
                <a:solidFill>
                  <a:srgbClr val="4475A1"/>
                </a:solidFill>
                <a:effectLst/>
                <a:latin typeface="Calibri" panose="020F0502020204030204" pitchFamily="34" charset="0"/>
              </a:rPr>
              <a:t>andneeds</a:t>
            </a:r>
            <a:r>
              <a:rPr kumimoji="0" lang="en-US" altLang="en-US" sz="2000" b="0" i="0" u="none" strike="noStrike" cap="none" normalizeH="0" baseline="0" dirty="0">
                <a:ln>
                  <a:noFill/>
                </a:ln>
                <a:solidFill>
                  <a:srgbClr val="4475A1"/>
                </a:solidFill>
                <a:effectLst/>
                <a:latin typeface="Calibri" panose="020F0502020204030204" pitchFamily="34" charset="0"/>
              </a:rPr>
              <a:t> housing that SHARE! has immediate vacancies and can </a:t>
            </a:r>
            <a:r>
              <a:rPr kumimoji="0" lang="en-US" altLang="en-US" sz="2000" b="1" i="0" u="none" strike="noStrike" cap="none" normalizeH="0" baseline="0" dirty="0">
                <a:ln>
                  <a:noFill/>
                </a:ln>
                <a:solidFill>
                  <a:srgbClr val="4475A1"/>
                </a:solidFill>
                <a:effectLst/>
                <a:latin typeface="Calibri" panose="020F0502020204030204" pitchFamily="34" charset="0"/>
              </a:rPr>
              <a:t>move people in on the same day</a:t>
            </a:r>
            <a:r>
              <a:rPr kumimoji="0" lang="en-US" altLang="en-US" sz="2000" b="0" i="0" u="none" strike="noStrike" cap="none" normalizeH="0" baseline="0" dirty="0">
                <a:ln>
                  <a:noFill/>
                </a:ln>
                <a:solidFill>
                  <a:srgbClr val="4475A1"/>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US" altLang="en-US" sz="2000" b="0" i="0" u="none" strike="noStrike" cap="none" normalizeH="0" baseline="0" dirty="0">
                <a:ln>
                  <a:noFill/>
                </a:ln>
                <a:solidFill>
                  <a:srgbClr val="4475A1"/>
                </a:solidFill>
                <a:effectLst/>
                <a:latin typeface="Calibri" panose="020F0502020204030204" pitchFamily="34" charset="0"/>
              </a:rPr>
              <a:t>	Call SHARE! </a:t>
            </a:r>
            <a:r>
              <a:rPr kumimoji="0" lang="en-US" altLang="en-US" sz="2000" b="1" i="0" u="none" strike="noStrike" cap="none" normalizeH="0" baseline="0" dirty="0">
                <a:ln>
                  <a:noFill/>
                </a:ln>
                <a:solidFill>
                  <a:srgbClr val="4475A1"/>
                </a:solidFill>
                <a:effectLst/>
                <a:latin typeface="Calibri" panose="020F0502020204030204" pitchFamily="34" charset="0"/>
              </a:rPr>
              <a:t>1-877-SHARE!-49 </a:t>
            </a:r>
            <a:r>
              <a:rPr lang="en-US" altLang="en-US" sz="2000" dirty="0">
                <a:solidFill>
                  <a:srgbClr val="4475A1"/>
                </a:solidFill>
                <a:latin typeface="Calibri" panose="020F0502020204030204" pitchFamily="34" charset="0"/>
              </a:rPr>
              <a:t>7 days per week </a:t>
            </a:r>
            <a:r>
              <a:rPr kumimoji="0" lang="en-US" altLang="en-US" sz="2000" b="0" i="0" u="none" strike="noStrike" cap="none" normalizeH="0" baseline="0" dirty="0">
                <a:ln>
                  <a:noFill/>
                </a:ln>
                <a:solidFill>
                  <a:srgbClr val="4475A1"/>
                </a:solidFill>
                <a:effectLst/>
                <a:latin typeface="Calibri" panose="020F0502020204030204" pitchFamily="34" charset="0"/>
              </a:rPr>
              <a:t>Friday 1pm-6pm.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US" altLang="en-US" sz="2000" b="0" i="0" u="none" strike="noStrike" cap="none" normalizeH="0" baseline="0" dirty="0">
                <a:ln>
                  <a:noFill/>
                </a:ln>
                <a:solidFill>
                  <a:srgbClr val="4475A1"/>
                </a:solidFill>
                <a:effectLst/>
                <a:latin typeface="Calibri" panose="020F0502020204030204" pitchFamily="34" charset="0"/>
              </a:rPr>
              <a:t>	Hand the phone to the person who needs housing so they can speak with a referral specialist.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US" altLang="en-US" sz="2000" b="0" i="0" u="none" strike="noStrike" cap="none" normalizeH="0" baseline="0" dirty="0">
                <a:ln>
                  <a:noFill/>
                </a:ln>
                <a:solidFill>
                  <a:srgbClr val="4475A1"/>
                </a:solidFill>
                <a:effectLst/>
                <a:latin typeface="Calibri" panose="020F0502020204030204" pitchFamily="34" charset="0"/>
              </a:rPr>
              <a:t>	SHARE! will connect the person who needs housing with vacancies via    	conference call with home owners.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US" altLang="en-US" sz="2400" b="0" i="0" u="none" strike="noStrike" cap="none" normalizeH="0" baseline="0" dirty="0">
                <a:ln>
                  <a:noFill/>
                </a:ln>
                <a:solidFill>
                  <a:srgbClr val="4475A1"/>
                </a:solidFill>
                <a:effectLst/>
                <a:latin typeface="Calibri" panose="020F0502020204030204" pitchFamily="34" charset="0"/>
              </a:rPr>
              <a:t>	</a:t>
            </a:r>
            <a:r>
              <a:rPr kumimoji="0" lang="en-US" altLang="en-US" sz="2000" b="0" i="0" u="none" strike="noStrike" cap="none" normalizeH="0" baseline="0" dirty="0">
                <a:ln>
                  <a:noFill/>
                </a:ln>
                <a:solidFill>
                  <a:srgbClr val="4475A1"/>
                </a:solidFill>
                <a:effectLst/>
                <a:latin typeface="Calibri" panose="020F0502020204030204" pitchFamily="34" charset="0"/>
              </a:rPr>
              <a:t>Alternatively, walk-in to SHARE! Culver City at 6666 Green Valley Circle—Sunday through Friday between 1pm and 8pm and Saturday between 9am and 5pm.</a:t>
            </a:r>
            <a:endParaRPr kumimoji="0" lang="en-US" altLang="en-US" sz="2400" b="0" i="0" u="none" strike="noStrike" cap="none" normalizeH="0" baseline="0" dirty="0">
              <a:ln>
                <a:noFill/>
              </a:ln>
              <a:solidFill>
                <a:srgbClr val="4475A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475A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4475A1"/>
                </a:solidFill>
                <a:effectLst/>
                <a:latin typeface="Calibri" panose="020F0502020204030204" pitchFamily="34" charset="0"/>
              </a:rPr>
              <a:t>www.shareselfhelp.org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129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a:alphaModFix amt="93000"/>
          </a:blip>
          <a:srcRect t="7490" b="7490"/>
          <a:stretch/>
        </p:blipFill>
        <p:spPr>
          <a:xfrm>
            <a:off x="-889725" y="-4"/>
            <a:ext cx="10291000" cy="5831567"/>
          </a:xfrm>
          <a:prstGeom prst="rect">
            <a:avLst/>
          </a:prstGeom>
          <a:noFill/>
          <a:ln>
            <a:noFill/>
          </a:ln>
          <a:effectLst>
            <a:outerShdw blurRad="28575" dist="19050" dir="5400000" algn="bl" rotWithShape="0">
              <a:srgbClr val="000000">
                <a:alpha val="50000"/>
              </a:srgbClr>
            </a:outerShdw>
          </a:effectLst>
        </p:spPr>
      </p:pic>
      <p:sp>
        <p:nvSpPr>
          <p:cNvPr id="105" name="Google Shape;105;p18"/>
          <p:cNvSpPr txBox="1">
            <a:spLocks noGrp="1"/>
          </p:cNvSpPr>
          <p:nvPr>
            <p:ph type="title"/>
          </p:nvPr>
        </p:nvSpPr>
        <p:spPr>
          <a:xfrm>
            <a:off x="2175164" y="1011382"/>
            <a:ext cx="2644126" cy="1136071"/>
          </a:xfrm>
          <a:prstGeom prst="rect">
            <a:avLst/>
          </a:prstGeom>
        </p:spPr>
        <p:txBody>
          <a:bodyPr spcFirstLastPara="1" wrap="square" lIns="91425" tIns="91425" rIns="91425" bIns="91425" anchor="t" anchorCtr="0">
            <a:noAutofit/>
          </a:bodyPr>
          <a:lstStyle/>
          <a:p>
            <a:pPr>
              <a:buClr>
                <a:schemeClr val="tx1"/>
              </a:buClr>
            </a:pPr>
            <a:r>
              <a:rPr lang="en-US" sz="3200" i="1" dirty="0">
                <a:solidFill>
                  <a:schemeClr val="tx1"/>
                </a:solidFill>
              </a:rPr>
              <a:t>SHARE! believes…</a:t>
            </a:r>
            <a:br>
              <a:rPr lang="en-US" sz="1800" dirty="0">
                <a:solidFill>
                  <a:schemeClr val="tx1"/>
                </a:solidFill>
              </a:rPr>
            </a:br>
            <a:br>
              <a:rPr lang="en-US" sz="1800" dirty="0">
                <a:solidFill>
                  <a:schemeClr val="tx1"/>
                </a:solidFill>
              </a:rPr>
            </a:br>
            <a:br>
              <a:rPr lang="en-US" sz="1800" dirty="0">
                <a:solidFill>
                  <a:schemeClr val="tx1"/>
                </a:solidFill>
              </a:rPr>
            </a:br>
            <a:endParaRPr sz="1800" dirty="0">
              <a:solidFill>
                <a:schemeClr val="tx1"/>
              </a:solidFill>
            </a:endParaRPr>
          </a:p>
        </p:txBody>
      </p:sp>
      <p:sp>
        <p:nvSpPr>
          <p:cNvPr id="2" name="TextBox 1"/>
          <p:cNvSpPr txBox="1"/>
          <p:nvPr/>
        </p:nvSpPr>
        <p:spPr>
          <a:xfrm>
            <a:off x="4703569" y="624950"/>
            <a:ext cx="4328598" cy="440120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b="1" dirty="0">
                <a:solidFill>
                  <a:schemeClr val="bg1"/>
                </a:solidFill>
              </a:rPr>
              <a:t>The opposite of “homelessness” is wholeness and connection. (Self-supporting social structures)</a:t>
            </a:r>
          </a:p>
          <a:p>
            <a:pPr>
              <a:buClr>
                <a:schemeClr val="tx1"/>
              </a:buClr>
            </a:pPr>
            <a:endParaRPr lang="en-US" b="1" dirty="0">
              <a:solidFill>
                <a:schemeClr val="bg1"/>
              </a:solidFill>
            </a:endParaRPr>
          </a:p>
          <a:p>
            <a:pPr marL="285750" indent="-285750">
              <a:buClr>
                <a:schemeClr val="tx1"/>
              </a:buClr>
              <a:buFont typeface="Arial" panose="020B0604020202020204" pitchFamily="34" charset="0"/>
              <a:buChar char="•"/>
            </a:pPr>
            <a:r>
              <a:rPr lang="en-US" b="1" dirty="0">
                <a:solidFill>
                  <a:schemeClr val="bg1"/>
                </a:solidFill>
              </a:rPr>
              <a:t>“Homelessness” can be one period of time in a person's life</a:t>
            </a:r>
          </a:p>
          <a:p>
            <a:pPr>
              <a:buClr>
                <a:schemeClr val="tx1"/>
              </a:buClr>
            </a:pPr>
            <a:endParaRPr lang="en-US" b="1" dirty="0">
              <a:solidFill>
                <a:schemeClr val="bg1"/>
              </a:solidFill>
            </a:endParaRPr>
          </a:p>
          <a:p>
            <a:pPr marL="285750" indent="-285750">
              <a:buClr>
                <a:schemeClr val="tx1"/>
              </a:buClr>
              <a:buFont typeface="Arial" panose="020B0604020202020204" pitchFamily="34" charset="0"/>
              <a:buChar char="•"/>
            </a:pPr>
            <a:r>
              <a:rPr lang="en-US" b="1" dirty="0">
                <a:solidFill>
                  <a:schemeClr val="bg1"/>
                </a:solidFill>
              </a:rPr>
              <a:t>Homelessness is caused by an unhealed trauma event and lack of quality social support</a:t>
            </a:r>
          </a:p>
          <a:p>
            <a:pPr>
              <a:buClr>
                <a:schemeClr val="tx1"/>
              </a:buClr>
            </a:pPr>
            <a:endParaRPr lang="en-US" b="1" dirty="0">
              <a:solidFill>
                <a:schemeClr val="bg1"/>
              </a:solidFill>
            </a:endParaRPr>
          </a:p>
          <a:p>
            <a:pPr marL="285750" indent="-285750">
              <a:buClr>
                <a:schemeClr val="tx1"/>
              </a:buClr>
              <a:buFont typeface="Arial" panose="020B0604020202020204" pitchFamily="34" charset="0"/>
              <a:buChar char="•"/>
            </a:pPr>
            <a:r>
              <a:rPr lang="en-US" b="1" dirty="0">
                <a:solidFill>
                  <a:schemeClr val="bg1"/>
                </a:solidFill>
              </a:rPr>
              <a:t>Trauma can be healed by people-helping-people in a participant-centered model</a:t>
            </a:r>
          </a:p>
          <a:p>
            <a:pPr>
              <a:buClr>
                <a:schemeClr val="tx1"/>
              </a:buClr>
            </a:pPr>
            <a:endParaRPr lang="en-US" b="1" dirty="0">
              <a:solidFill>
                <a:schemeClr val="bg1"/>
              </a:solidFill>
            </a:endParaRPr>
          </a:p>
          <a:p>
            <a:pPr marL="285750" indent="-285750">
              <a:buClr>
                <a:schemeClr val="tx1"/>
              </a:buClr>
              <a:buFont typeface="Arial" panose="020B0604020202020204" pitchFamily="34" charset="0"/>
              <a:buChar char="•"/>
            </a:pPr>
            <a:r>
              <a:rPr lang="en-US" b="1" dirty="0">
                <a:solidFill>
                  <a:schemeClr val="bg1"/>
                </a:solidFill>
              </a:rPr>
              <a:t>Every homeless person has a place back in society</a:t>
            </a:r>
          </a:p>
          <a:p>
            <a:pPr>
              <a:buClr>
                <a:schemeClr val="tx1"/>
              </a:buClr>
            </a:pPr>
            <a:endParaRPr lang="en-US" b="1" dirty="0">
              <a:solidFill>
                <a:schemeClr val="bg1"/>
              </a:solidFill>
            </a:endParaRPr>
          </a:p>
          <a:p>
            <a:pPr marL="285750" indent="-285750">
              <a:buClr>
                <a:schemeClr val="tx1"/>
              </a:buClr>
              <a:buFont typeface="Arial" panose="020B0604020202020204" pitchFamily="34" charset="0"/>
              <a:buChar char="•"/>
            </a:pPr>
            <a:r>
              <a:rPr lang="en-US" b="1" dirty="0">
                <a:solidFill>
                  <a:schemeClr val="bg1"/>
                </a:solidFill>
              </a:rPr>
              <a:t>Homelessness can be disrupted – permanently by SHARE! Collaborative Housing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3535"/>
        </a:solidFill>
        <a:effectLst/>
      </p:bgPr>
    </p:bg>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02420" y="0"/>
            <a:ext cx="8941579" cy="3938381"/>
          </a:xfrm>
          <a:prstGeom prst="rect">
            <a:avLst/>
          </a:prstGeom>
        </p:spPr>
        <p:txBody>
          <a:bodyPr spcFirstLastPara="1" wrap="square" lIns="91425" tIns="91425" rIns="91425" bIns="91425" anchor="t" anchorCtr="0">
            <a:noAutofit/>
          </a:bodyPr>
          <a:lstStyle/>
          <a:p>
            <a:pPr lvl="0"/>
            <a:r>
              <a:rPr lang="en" sz="3600" dirty="0"/>
              <a:t>SHARE! Collaborative Housing Solution</a:t>
            </a:r>
            <a:endParaRPr sz="3600" dirty="0">
              <a:solidFill>
                <a:schemeClr val="bg1"/>
              </a:solidFill>
            </a:endParaRPr>
          </a:p>
        </p:txBody>
      </p:sp>
      <p:sp>
        <p:nvSpPr>
          <p:cNvPr id="112" name="Google Shape;112;p19"/>
          <p:cNvSpPr/>
          <p:nvPr/>
        </p:nvSpPr>
        <p:spPr>
          <a:xfrm>
            <a:off x="350837" y="1562934"/>
            <a:ext cx="1191080" cy="1100799"/>
          </a:xfrm>
          <a:prstGeom prst="wedgeRectCallout">
            <a:avLst>
              <a:gd name="adj1" fmla="val -20833"/>
              <a:gd name="adj2" fmla="val 62500"/>
            </a:avLst>
          </a:prstGeom>
          <a:solidFill>
            <a:srgbClr val="27C7BD"/>
          </a:solidFill>
          <a:ln>
            <a:noFill/>
          </a:ln>
        </p:spPr>
        <p:txBody>
          <a:bodyPr spcFirstLastPara="1" wrap="square" lIns="91425" tIns="91425" rIns="91425" bIns="91425" anchor="ctr" anchorCtr="0">
            <a:noAutofit/>
          </a:bodyPr>
          <a:lstStyle/>
          <a:p>
            <a:pPr lvl="0"/>
            <a:r>
              <a:rPr lang="en-US" dirty="0"/>
              <a:t>Trauma</a:t>
            </a:r>
          </a:p>
          <a:p>
            <a:r>
              <a:rPr lang="en-US" sz="800" dirty="0"/>
              <a:t>Unemployment, illness, mental health issues, end of foster care, accidents, substance use, death in the family, etc.</a:t>
            </a:r>
          </a:p>
          <a:p>
            <a:pPr marL="0" lvl="0" indent="0" algn="l" rtl="0">
              <a:spcBef>
                <a:spcPts val="0"/>
              </a:spcBef>
              <a:spcAft>
                <a:spcPts val="0"/>
              </a:spcAft>
              <a:buNone/>
            </a:pPr>
            <a:endParaRPr sz="1200" dirty="0"/>
          </a:p>
        </p:txBody>
      </p:sp>
      <p:sp>
        <p:nvSpPr>
          <p:cNvPr id="113" name="Google Shape;113;p19"/>
          <p:cNvSpPr/>
          <p:nvPr/>
        </p:nvSpPr>
        <p:spPr>
          <a:xfrm>
            <a:off x="6148156" y="936690"/>
            <a:ext cx="2082564" cy="1103574"/>
          </a:xfrm>
          <a:prstGeom prst="wedgeRectCallout">
            <a:avLst>
              <a:gd name="adj1" fmla="val -20833"/>
              <a:gd name="adj2" fmla="val 62500"/>
            </a:avLst>
          </a:prstGeom>
          <a:solidFill>
            <a:srgbClr val="F465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t>Thriving</a:t>
            </a:r>
            <a:r>
              <a:rPr lang="en-US" dirty="0"/>
              <a:t> w/ social support that prevents homelessness in the future</a:t>
            </a:r>
            <a:endParaRPr dirty="0"/>
          </a:p>
        </p:txBody>
      </p:sp>
      <p:sp>
        <p:nvSpPr>
          <p:cNvPr id="4" name="Down Arrow 3"/>
          <p:cNvSpPr/>
          <p:nvPr/>
        </p:nvSpPr>
        <p:spPr>
          <a:xfrm rot="19812985">
            <a:off x="1117531" y="2720087"/>
            <a:ext cx="530222" cy="121084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Google Shape;113;p19"/>
          <p:cNvSpPr/>
          <p:nvPr/>
        </p:nvSpPr>
        <p:spPr>
          <a:xfrm>
            <a:off x="1326294" y="4036185"/>
            <a:ext cx="6904426" cy="840597"/>
          </a:xfrm>
          <a:prstGeom prst="wedgeRectCallout">
            <a:avLst>
              <a:gd name="adj1" fmla="val -20833"/>
              <a:gd name="adj2" fmla="val 62500"/>
            </a:avLst>
          </a:prstGeom>
          <a:solidFill>
            <a:srgbClr val="27C7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People without social support fall into homelessness</a:t>
            </a:r>
            <a:endParaRPr dirty="0"/>
          </a:p>
        </p:txBody>
      </p:sp>
      <p:sp>
        <p:nvSpPr>
          <p:cNvPr id="30" name="Google Shape;113;p19"/>
          <p:cNvSpPr/>
          <p:nvPr/>
        </p:nvSpPr>
        <p:spPr>
          <a:xfrm>
            <a:off x="1836815" y="1570683"/>
            <a:ext cx="1115120" cy="771124"/>
          </a:xfrm>
          <a:prstGeom prst="wedgeRectCallout">
            <a:avLst>
              <a:gd name="adj1" fmla="val -20833"/>
              <a:gd name="adj2" fmla="val 62500"/>
            </a:avLst>
          </a:prstGeom>
          <a:solidFill>
            <a:srgbClr val="F465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Jobs</a:t>
            </a:r>
            <a:endParaRPr sz="2000" b="1" dirty="0"/>
          </a:p>
        </p:txBody>
      </p:sp>
      <p:sp>
        <p:nvSpPr>
          <p:cNvPr id="31" name="Up Arrow 30"/>
          <p:cNvSpPr/>
          <p:nvPr/>
        </p:nvSpPr>
        <p:spPr>
          <a:xfrm flipH="1">
            <a:off x="6836354" y="3886488"/>
            <a:ext cx="88013" cy="358102"/>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32" name="Up Arrow 31"/>
          <p:cNvSpPr/>
          <p:nvPr/>
        </p:nvSpPr>
        <p:spPr>
          <a:xfrm flipH="1">
            <a:off x="2744794" y="3875051"/>
            <a:ext cx="138516" cy="369540"/>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33" name="Up Arrow 32"/>
          <p:cNvSpPr/>
          <p:nvPr/>
        </p:nvSpPr>
        <p:spPr>
          <a:xfrm flipH="1">
            <a:off x="4907195" y="3875051"/>
            <a:ext cx="92507" cy="36953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34" name="Google Shape;126;p20"/>
          <p:cNvSpPr/>
          <p:nvPr/>
        </p:nvSpPr>
        <p:spPr>
          <a:xfrm>
            <a:off x="1593566" y="2523948"/>
            <a:ext cx="6779206" cy="838550"/>
          </a:xfrm>
          <a:prstGeom prst="triangle">
            <a:avLst>
              <a:gd name="adj" fmla="val 50000"/>
            </a:avLst>
          </a:prstGeom>
          <a:solidFill>
            <a:srgbClr val="F465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solidFill>
                  <a:schemeClr val="bg2"/>
                </a:solidFill>
                <a:latin typeface="Raleway"/>
                <a:ea typeface="Raleway"/>
                <a:cs typeface="Raleway"/>
                <a:sym typeface="Raleway"/>
              </a:rPr>
              <a:t>Residents attend self help support groups &amp; make friends w/ social &amp; economic networks</a:t>
            </a:r>
            <a:endParaRPr sz="1200" dirty="0">
              <a:solidFill>
                <a:schemeClr val="bg2"/>
              </a:solidFill>
              <a:latin typeface="Raleway"/>
              <a:ea typeface="Raleway"/>
              <a:cs typeface="Raleway"/>
              <a:sym typeface="Raleway"/>
            </a:endParaRPr>
          </a:p>
        </p:txBody>
      </p:sp>
      <p:sp>
        <p:nvSpPr>
          <p:cNvPr id="38" name="Google Shape;129;p20"/>
          <p:cNvSpPr/>
          <p:nvPr/>
        </p:nvSpPr>
        <p:spPr>
          <a:xfrm>
            <a:off x="2151647" y="3424589"/>
            <a:ext cx="5586973" cy="435248"/>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bg2"/>
                </a:solidFill>
                <a:latin typeface="Raleway"/>
                <a:ea typeface="Raleway"/>
                <a:cs typeface="Raleway"/>
                <a:sym typeface="Raleway"/>
              </a:rPr>
              <a:t>SHARE! Collaborative Housing supports culture of hope &amp; recovery</a:t>
            </a:r>
          </a:p>
          <a:p>
            <a:pPr marL="0" lvl="0" indent="0" algn="ctr" rtl="0">
              <a:spcBef>
                <a:spcPts val="0"/>
              </a:spcBef>
              <a:spcAft>
                <a:spcPts val="0"/>
              </a:spcAft>
              <a:buNone/>
            </a:pPr>
            <a:r>
              <a:rPr lang="en-US" sz="1200" dirty="0">
                <a:solidFill>
                  <a:schemeClr val="bg2"/>
                </a:solidFill>
                <a:latin typeface="Raleway"/>
                <a:ea typeface="Raleway"/>
                <a:cs typeface="Raleway"/>
                <a:sym typeface="Raleway"/>
              </a:rPr>
              <a:t>while building community in houses &amp; beyond</a:t>
            </a:r>
            <a:endParaRPr sz="1200" dirty="0">
              <a:solidFill>
                <a:schemeClr val="bg2"/>
              </a:solidFill>
              <a:latin typeface="Raleway"/>
              <a:ea typeface="Raleway"/>
              <a:cs typeface="Raleway"/>
              <a:sym typeface="Raleway"/>
            </a:endParaRPr>
          </a:p>
        </p:txBody>
      </p:sp>
      <p:sp>
        <p:nvSpPr>
          <p:cNvPr id="39" name="Up Arrow 38"/>
          <p:cNvSpPr/>
          <p:nvPr/>
        </p:nvSpPr>
        <p:spPr>
          <a:xfrm flipH="1">
            <a:off x="1919270" y="2460618"/>
            <a:ext cx="128373" cy="82002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40" name="Up Arrow 39"/>
          <p:cNvSpPr/>
          <p:nvPr/>
        </p:nvSpPr>
        <p:spPr>
          <a:xfrm flipH="1">
            <a:off x="2668177" y="2479685"/>
            <a:ext cx="140027" cy="665417"/>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41" name="Up Arrow 40"/>
          <p:cNvSpPr/>
          <p:nvPr/>
        </p:nvSpPr>
        <p:spPr>
          <a:xfrm flipH="1">
            <a:off x="5237810" y="2272870"/>
            <a:ext cx="143831" cy="635832"/>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42" name="Up Arrow 41"/>
          <p:cNvSpPr/>
          <p:nvPr/>
        </p:nvSpPr>
        <p:spPr>
          <a:xfrm flipH="1">
            <a:off x="3706642" y="2272870"/>
            <a:ext cx="140023" cy="573601"/>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49" name="Right Arrow 48"/>
          <p:cNvSpPr/>
          <p:nvPr/>
        </p:nvSpPr>
        <p:spPr>
          <a:xfrm rot="20755322">
            <a:off x="5558721" y="1652250"/>
            <a:ext cx="428399" cy="17859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Up Arrow 49"/>
          <p:cNvSpPr/>
          <p:nvPr/>
        </p:nvSpPr>
        <p:spPr>
          <a:xfrm flipH="1">
            <a:off x="6710959" y="3379322"/>
            <a:ext cx="93481" cy="7518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51" name="Up Arrow 50"/>
          <p:cNvSpPr/>
          <p:nvPr/>
        </p:nvSpPr>
        <p:spPr>
          <a:xfrm flipH="1">
            <a:off x="2391795" y="3386994"/>
            <a:ext cx="93481" cy="7518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52" name="Up Arrow 51"/>
          <p:cNvSpPr/>
          <p:nvPr/>
        </p:nvSpPr>
        <p:spPr>
          <a:xfrm flipH="1">
            <a:off x="4817505" y="3379322"/>
            <a:ext cx="93481" cy="7518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35" name="Google Shape;113;p19"/>
          <p:cNvSpPr/>
          <p:nvPr/>
        </p:nvSpPr>
        <p:spPr>
          <a:xfrm>
            <a:off x="3622177" y="1186528"/>
            <a:ext cx="1824937" cy="1024251"/>
          </a:xfrm>
          <a:prstGeom prst="wedgeRectCallout">
            <a:avLst>
              <a:gd name="adj1" fmla="val -20833"/>
              <a:gd name="adj2" fmla="val 62500"/>
            </a:avLst>
          </a:prstGeom>
          <a:solidFill>
            <a:srgbClr val="F465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Self-supporting:</a:t>
            </a:r>
          </a:p>
          <a:p>
            <a:pPr marL="0" lvl="0" indent="0" algn="ctr" rtl="0">
              <a:spcBef>
                <a:spcPts val="0"/>
              </a:spcBef>
              <a:spcAft>
                <a:spcPts val="0"/>
              </a:spcAft>
              <a:buNone/>
            </a:pPr>
            <a:r>
              <a:rPr lang="en-US" dirty="0"/>
              <a:t>off gov’t benefits</a:t>
            </a:r>
            <a:endParaRPr dirty="0"/>
          </a:p>
        </p:txBody>
      </p:sp>
      <p:sp>
        <p:nvSpPr>
          <p:cNvPr id="45" name="Right Arrow 44"/>
          <p:cNvSpPr/>
          <p:nvPr/>
        </p:nvSpPr>
        <p:spPr>
          <a:xfrm rot="20761910">
            <a:off x="5567956" y="1309883"/>
            <a:ext cx="428399" cy="17859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ight Arrow 45"/>
          <p:cNvSpPr/>
          <p:nvPr/>
        </p:nvSpPr>
        <p:spPr>
          <a:xfrm rot="20787508">
            <a:off x="3055805" y="1685949"/>
            <a:ext cx="428399" cy="17859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ight Arrow 47"/>
          <p:cNvSpPr/>
          <p:nvPr/>
        </p:nvSpPr>
        <p:spPr>
          <a:xfrm rot="20853250">
            <a:off x="3054592" y="2024037"/>
            <a:ext cx="428399" cy="17859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Up Arrow 52"/>
          <p:cNvSpPr/>
          <p:nvPr/>
        </p:nvSpPr>
        <p:spPr>
          <a:xfrm flipH="1">
            <a:off x="6345552" y="2181067"/>
            <a:ext cx="159782" cy="713265"/>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54" name="Up Arrow 53"/>
          <p:cNvSpPr/>
          <p:nvPr/>
        </p:nvSpPr>
        <p:spPr>
          <a:xfrm flipH="1">
            <a:off x="7469245" y="2181067"/>
            <a:ext cx="182431" cy="1099579"/>
          </a:xfrm>
          <a:prstGeom prst="upArrow">
            <a:avLst/>
          </a:prstGeom>
        </p:spPr>
        <p:style>
          <a:lnRef idx="2">
            <a:schemeClr val="dk1"/>
          </a:lnRef>
          <a:fillRef idx="1001">
            <a:schemeClr val="dk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42630" y="628913"/>
            <a:ext cx="9144000" cy="307777"/>
          </a:xfrm>
          <a:prstGeom prst="rect">
            <a:avLst/>
          </a:prstGeom>
          <a:noFill/>
        </p:spPr>
        <p:txBody>
          <a:bodyPr wrap="square" rtlCol="0">
            <a:spAutoFit/>
          </a:bodyPr>
          <a:lstStyle/>
          <a:p>
            <a:pPr algn="ctr"/>
            <a:r>
              <a:rPr lang="en-US" i="1" dirty="0">
                <a:solidFill>
                  <a:schemeClr val="tx1"/>
                </a:solidFill>
              </a:rPr>
              <a:t>Nationally recognized evidence-based</a:t>
            </a:r>
          </a:p>
        </p:txBody>
      </p:sp>
    </p:spTree>
    <p:extLst>
      <p:ext uri="{BB962C8B-B14F-4D97-AF65-F5344CB8AC3E}">
        <p14:creationId xmlns:p14="http://schemas.microsoft.com/office/powerpoint/2010/main" val="303562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 y="205740"/>
            <a:ext cx="4045200" cy="1318200"/>
          </a:xfrm>
        </p:spPr>
        <p:txBody>
          <a:bodyPr/>
          <a:lstStyle/>
          <a:p>
            <a:pPr algn="l"/>
            <a:r>
              <a:rPr lang="en-US" sz="3200" dirty="0"/>
              <a:t>SHARE! Collaborative Housing</a:t>
            </a:r>
          </a:p>
        </p:txBody>
      </p:sp>
      <p:sp>
        <p:nvSpPr>
          <p:cNvPr id="4" name="Text Placeholder 3"/>
          <p:cNvSpPr>
            <a:spLocks noGrp="1"/>
          </p:cNvSpPr>
          <p:nvPr>
            <p:ph type="body" idx="2"/>
          </p:nvPr>
        </p:nvSpPr>
        <p:spPr/>
        <p:txBody>
          <a:bodyPr/>
          <a:lstStyle/>
          <a:p>
            <a:r>
              <a:rPr lang="en-US" sz="1400" dirty="0">
                <a:latin typeface="Raleway"/>
              </a:rPr>
              <a:t>37% of people secure/maintain employment in the first year</a:t>
            </a:r>
          </a:p>
          <a:p>
            <a:r>
              <a:rPr lang="en-US" sz="1400" dirty="0">
                <a:latin typeface="Raleway"/>
              </a:rPr>
              <a:t>95.2% maintain Housing</a:t>
            </a:r>
          </a:p>
          <a:p>
            <a:r>
              <a:rPr lang="en-US" sz="1400" dirty="0">
                <a:latin typeface="Raleway"/>
              </a:rPr>
              <a:t>80% remain in SHARE! Collaborative Housing </a:t>
            </a:r>
          </a:p>
          <a:p>
            <a:r>
              <a:rPr lang="en-US" sz="1400" dirty="0">
                <a:latin typeface="Raleway"/>
              </a:rPr>
              <a:t>6% reunite with family</a:t>
            </a:r>
          </a:p>
          <a:p>
            <a:r>
              <a:rPr lang="en-US" sz="1400" dirty="0">
                <a:latin typeface="Raleway"/>
              </a:rPr>
              <a:t>9% move to market-rate housing</a:t>
            </a:r>
          </a:p>
          <a:p>
            <a:r>
              <a:rPr lang="en-US" sz="1400" dirty="0">
                <a:latin typeface="Raleway"/>
              </a:rPr>
              <a:t>60% attend self-help support groups</a:t>
            </a:r>
          </a:p>
          <a:p>
            <a:r>
              <a:rPr lang="en-US" sz="1400" dirty="0">
                <a:latin typeface="Raleway"/>
              </a:rPr>
              <a:t>17% enroll in higher education</a:t>
            </a:r>
          </a:p>
          <a:p>
            <a:r>
              <a:rPr lang="en-US" sz="1400" dirty="0">
                <a:latin typeface="Raleway"/>
              </a:rPr>
              <a:t>38% volunteer in the community</a:t>
            </a:r>
          </a:p>
          <a:p>
            <a:r>
              <a:rPr lang="en-US" sz="1400" dirty="0">
                <a:latin typeface="Raleway"/>
              </a:rPr>
              <a:t>SHARE! employs formerly </a:t>
            </a:r>
          </a:p>
        </p:txBody>
      </p:sp>
      <p:sp>
        <p:nvSpPr>
          <p:cNvPr id="5" name="TextBox 4"/>
          <p:cNvSpPr txBox="1"/>
          <p:nvPr/>
        </p:nvSpPr>
        <p:spPr>
          <a:xfrm>
            <a:off x="4884082" y="460964"/>
            <a:ext cx="3203690" cy="584775"/>
          </a:xfrm>
          <a:prstGeom prst="rect">
            <a:avLst/>
          </a:prstGeom>
          <a:noFill/>
        </p:spPr>
        <p:txBody>
          <a:bodyPr wrap="square" rtlCol="0">
            <a:spAutoFit/>
          </a:bodyPr>
          <a:lstStyle/>
          <a:p>
            <a:r>
              <a:rPr lang="en-US" sz="3200" b="1" dirty="0">
                <a:solidFill>
                  <a:schemeClr val="bg1"/>
                </a:solidFill>
                <a:latin typeface="Raleway"/>
              </a:rPr>
              <a:t>Outcomes</a:t>
            </a:r>
          </a:p>
        </p:txBody>
      </p:sp>
      <p:sp>
        <p:nvSpPr>
          <p:cNvPr id="6" name="TextBox 5"/>
          <p:cNvSpPr txBox="1"/>
          <p:nvPr/>
        </p:nvSpPr>
        <p:spPr>
          <a:xfrm>
            <a:off x="150154" y="1457039"/>
            <a:ext cx="4107873" cy="3470181"/>
          </a:xfrm>
          <a:prstGeom prst="rect">
            <a:avLst/>
          </a:prstGeom>
          <a:solidFill>
            <a:srgbClr val="009999"/>
          </a:solidFill>
        </p:spPr>
        <p:txBody>
          <a:bodyPr wrap="square" rtlCol="0">
            <a:spAutoFit/>
          </a:bodyPr>
          <a:lstStyle/>
          <a:p>
            <a:r>
              <a:rPr lang="en-US" sz="2000" b="1" dirty="0">
                <a:solidFill>
                  <a:schemeClr val="bg1"/>
                </a:solidFill>
                <a:latin typeface="Raleway"/>
              </a:rPr>
              <a:t>HISTORY</a:t>
            </a:r>
          </a:p>
          <a:p>
            <a:pPr>
              <a:buClr>
                <a:schemeClr val="bg1"/>
              </a:buClr>
            </a:pPr>
            <a:r>
              <a:rPr lang="en-US" sz="1050" b="1" dirty="0">
                <a:solidFill>
                  <a:schemeClr val="bg1"/>
                </a:solidFill>
                <a:latin typeface="Raleway"/>
              </a:rPr>
              <a:t>1992—SHARE! adopted by Emotional Health Association 	501(c)3 California corporation</a:t>
            </a:r>
          </a:p>
          <a:p>
            <a:pPr>
              <a:buClr>
                <a:schemeClr val="bg1"/>
              </a:buClr>
            </a:pPr>
            <a:r>
              <a:rPr lang="en-US" sz="1050" b="1" dirty="0">
                <a:solidFill>
                  <a:schemeClr val="bg1"/>
                </a:solidFill>
                <a:latin typeface="Raleway"/>
              </a:rPr>
              <a:t>1993—SHARE! opens 1</a:t>
            </a:r>
            <a:r>
              <a:rPr lang="en-US" sz="1050" b="1" baseline="30000" dirty="0">
                <a:solidFill>
                  <a:schemeClr val="bg1"/>
                </a:solidFill>
                <a:latin typeface="Raleway"/>
              </a:rPr>
              <a:t>st</a:t>
            </a:r>
            <a:r>
              <a:rPr lang="en-US" sz="1050" b="1" dirty="0">
                <a:solidFill>
                  <a:schemeClr val="bg1"/>
                </a:solidFill>
                <a:latin typeface="Raleway"/>
              </a:rPr>
              <a:t> Self-Help Center with no funding, run 	entirely with volunteers</a:t>
            </a:r>
          </a:p>
          <a:p>
            <a:pPr>
              <a:buClr>
                <a:schemeClr val="bg1"/>
              </a:buClr>
            </a:pPr>
            <a:r>
              <a:rPr lang="en-US" sz="1050" b="1" dirty="0">
                <a:solidFill>
                  <a:schemeClr val="bg1"/>
                </a:solidFill>
                <a:latin typeface="Raleway"/>
              </a:rPr>
              <a:t>1996—SHARE! becomes Self-Help Clearinghouse for LA</a:t>
            </a:r>
          </a:p>
          <a:p>
            <a:pPr>
              <a:buClr>
                <a:schemeClr val="bg1"/>
              </a:buClr>
            </a:pPr>
            <a:r>
              <a:rPr lang="en-US" sz="1050" b="1" dirty="0">
                <a:solidFill>
                  <a:schemeClr val="bg1"/>
                </a:solidFill>
                <a:latin typeface="Raleway"/>
              </a:rPr>
              <a:t>1999—SHARE! gets subcontract with Mental Health America</a:t>
            </a:r>
          </a:p>
          <a:p>
            <a:pPr>
              <a:buClr>
                <a:schemeClr val="bg1"/>
              </a:buClr>
            </a:pPr>
            <a:r>
              <a:rPr lang="en-US" sz="1050" b="1" dirty="0">
                <a:solidFill>
                  <a:schemeClr val="bg1"/>
                </a:solidFill>
                <a:latin typeface="Raleway"/>
              </a:rPr>
              <a:t>2004—SHARE! gets contract with Los Angeles County 	Department of Mental Health (LACDMH)</a:t>
            </a:r>
          </a:p>
          <a:p>
            <a:pPr>
              <a:buClr>
                <a:schemeClr val="bg1"/>
              </a:buClr>
            </a:pPr>
            <a:r>
              <a:rPr lang="en-US" sz="1050" b="1" dirty="0">
                <a:solidFill>
                  <a:schemeClr val="bg1"/>
                </a:solidFill>
                <a:latin typeface="Raleway"/>
              </a:rPr>
              <a:t>2005—SHARE! convenes stakeholder group to design SHARE! 	Collaborative Housing</a:t>
            </a:r>
          </a:p>
          <a:p>
            <a:pPr>
              <a:buClr>
                <a:schemeClr val="bg1"/>
              </a:buClr>
            </a:pPr>
            <a:r>
              <a:rPr lang="en-US" sz="1050" b="1" dirty="0">
                <a:solidFill>
                  <a:schemeClr val="bg1"/>
                </a:solidFill>
                <a:latin typeface="Raleway"/>
              </a:rPr>
              <a:t>2005—SHARE! opens 1</a:t>
            </a:r>
            <a:r>
              <a:rPr lang="en-US" sz="1050" b="1" baseline="30000" dirty="0">
                <a:solidFill>
                  <a:schemeClr val="bg1"/>
                </a:solidFill>
                <a:latin typeface="Raleway"/>
              </a:rPr>
              <a:t>st</a:t>
            </a:r>
            <a:r>
              <a:rPr lang="en-US" sz="1050" b="1" dirty="0">
                <a:solidFill>
                  <a:schemeClr val="bg1"/>
                </a:solidFill>
                <a:latin typeface="Raleway"/>
              </a:rPr>
              <a:t> Collaborative house with no funding 	depending entirely on volunteers</a:t>
            </a:r>
          </a:p>
          <a:p>
            <a:pPr>
              <a:buClr>
                <a:schemeClr val="bg1"/>
              </a:buClr>
            </a:pPr>
            <a:r>
              <a:rPr lang="en-US" sz="1050" b="1" dirty="0">
                <a:solidFill>
                  <a:schemeClr val="bg1"/>
                </a:solidFill>
                <a:latin typeface="Raleway"/>
              </a:rPr>
              <a:t>20XX-2019—SHARE! receives funding from LACDMH,        	LACDHS, United Way, Jewish Family 	Foundation, and City  of LA for supportive 	services, but not to acquire houses</a:t>
            </a:r>
          </a:p>
          <a:p>
            <a:pPr>
              <a:buClr>
                <a:schemeClr val="bg1"/>
              </a:buClr>
            </a:pPr>
            <a:r>
              <a:rPr lang="en-US" sz="1050" b="1" dirty="0">
                <a:solidFill>
                  <a:schemeClr val="bg1"/>
                </a:solidFill>
                <a:latin typeface="Raleway"/>
              </a:rPr>
              <a:t>2018—SHARE! houses 623 people </a:t>
            </a:r>
          </a:p>
          <a:p>
            <a:pPr>
              <a:buClr>
                <a:schemeClr val="bg1"/>
              </a:buClr>
            </a:pPr>
            <a:r>
              <a:rPr lang="en-US" sz="1050" b="1" dirty="0">
                <a:solidFill>
                  <a:schemeClr val="bg1"/>
                </a:solidFill>
                <a:latin typeface="Raleway"/>
              </a:rPr>
              <a:t>2019—SHARE! seeks $10.3 million in funding to house 2,000 	homeless people in Los Angeles</a:t>
            </a:r>
          </a:p>
        </p:txBody>
      </p:sp>
    </p:spTree>
    <p:extLst>
      <p:ext uri="{BB962C8B-B14F-4D97-AF65-F5344CB8AC3E}">
        <p14:creationId xmlns:p14="http://schemas.microsoft.com/office/powerpoint/2010/main" val="158143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13500" y="382825"/>
            <a:ext cx="77352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dirty="0"/>
              <a:t>Rather than build walls,</a:t>
            </a:r>
            <a:r>
              <a:rPr lang="en" sz="4200" dirty="0">
                <a:solidFill>
                  <a:schemeClr val="accent5"/>
                </a:solidFill>
              </a:rPr>
              <a:t> </a:t>
            </a:r>
            <a:r>
              <a:rPr lang="en" sz="4200" dirty="0">
                <a:solidFill>
                  <a:schemeClr val="dk1"/>
                </a:solidFill>
              </a:rPr>
              <a:t>SHARE! opens doors. </a:t>
            </a:r>
            <a:endParaRPr sz="2100" dirty="0">
              <a:solidFill>
                <a:schemeClr val="dk1"/>
              </a:solidFill>
            </a:endParaRPr>
          </a:p>
          <a:p>
            <a:pPr marL="0" lvl="0" indent="0" algn="l" rtl="0">
              <a:lnSpc>
                <a:spcPct val="115000"/>
              </a:lnSpc>
              <a:spcBef>
                <a:spcPts val="1000"/>
              </a:spcBef>
              <a:spcAft>
                <a:spcPts val="1000"/>
              </a:spcAft>
              <a:buNone/>
            </a:pPr>
            <a:endParaRPr sz="2400" u="sng" dirty="0">
              <a:solidFill>
                <a:schemeClr val="accent5"/>
              </a:solidFill>
            </a:endParaRPr>
          </a:p>
        </p:txBody>
      </p:sp>
      <p:grpSp>
        <p:nvGrpSpPr>
          <p:cNvPr id="163" name="Google Shape;163;p24"/>
          <p:cNvGrpSpPr/>
          <p:nvPr/>
        </p:nvGrpSpPr>
        <p:grpSpPr>
          <a:xfrm>
            <a:off x="2152184" y="1749858"/>
            <a:ext cx="6855150" cy="3393641"/>
            <a:chOff x="3246352" y="299591"/>
            <a:chExt cx="5378275" cy="2741672"/>
          </a:xfrm>
        </p:grpSpPr>
        <p:pic>
          <p:nvPicPr>
            <p:cNvPr id="164" name="Google Shape;164;p24"/>
            <p:cNvPicPr preferRelativeResize="0"/>
            <p:nvPr/>
          </p:nvPicPr>
          <p:blipFill>
            <a:blip r:embed="rId3">
              <a:alphaModFix/>
            </a:blip>
            <a:stretch>
              <a:fillRect/>
            </a:stretch>
          </p:blipFill>
          <p:spPr>
            <a:xfrm>
              <a:off x="3246352" y="299591"/>
              <a:ext cx="5378275" cy="2741672"/>
            </a:xfrm>
            <a:prstGeom prst="rect">
              <a:avLst/>
            </a:prstGeom>
            <a:noFill/>
            <a:ln>
              <a:noFill/>
            </a:ln>
          </p:spPr>
        </p:pic>
        <p:sp>
          <p:nvSpPr>
            <p:cNvPr id="165" name="Google Shape;165;p24"/>
            <p:cNvSpPr txBox="1"/>
            <p:nvPr/>
          </p:nvSpPr>
          <p:spPr>
            <a:xfrm>
              <a:off x="3395778" y="470830"/>
              <a:ext cx="4908300" cy="2044424"/>
            </a:xfrm>
            <a:prstGeom prst="rect">
              <a:avLst/>
            </a:prstGeom>
            <a:noFill/>
            <a:ln>
              <a:noFill/>
            </a:ln>
          </p:spPr>
          <p:txBody>
            <a:bodyPr spcFirstLastPara="1" wrap="square" lIns="91425" tIns="91425" rIns="91425" bIns="91425" anchor="t" anchorCtr="0">
              <a:noAutofit/>
            </a:bodyPr>
            <a:lstStyle/>
            <a:p>
              <a:pPr marL="457200" indent="-317500">
                <a:lnSpc>
                  <a:spcPct val="115000"/>
                </a:lnSpc>
                <a:buClr>
                  <a:srgbClr val="F46524"/>
                </a:buClr>
                <a:buSzPts val="1400"/>
                <a:buFont typeface="Raleway"/>
                <a:buChar char="➔"/>
              </a:pPr>
              <a:r>
                <a:rPr lang="en" dirty="0">
                  <a:solidFill>
                    <a:srgbClr val="F46524"/>
                  </a:solidFill>
                  <a:latin typeface="Raleway"/>
                  <a:ea typeface="Raleway"/>
                  <a:cs typeface="Raleway"/>
                  <a:sym typeface="Raleway"/>
                </a:rPr>
                <a:t>41% move in within two days; 23% move in the same day they call for housing – </a:t>
              </a:r>
            </a:p>
            <a:p>
              <a:pPr marL="457200" indent="-317500">
                <a:lnSpc>
                  <a:spcPct val="115000"/>
                </a:lnSpc>
                <a:buClr>
                  <a:srgbClr val="F46524"/>
                </a:buClr>
                <a:buSzPts val="1400"/>
                <a:buFont typeface="Raleway"/>
                <a:buChar char="➔"/>
              </a:pPr>
              <a:r>
                <a:rPr lang="en" dirty="0">
                  <a:solidFill>
                    <a:srgbClr val="F46524"/>
                  </a:solidFill>
                  <a:latin typeface="Raleway"/>
                  <a:ea typeface="Raleway"/>
                  <a:cs typeface="Raleway"/>
                  <a:sym typeface="Raleway"/>
                </a:rPr>
                <a:t>Housing for Acute population – SHARE! </a:t>
              </a:r>
              <a:r>
                <a:rPr lang="en-US" dirty="0">
                  <a:solidFill>
                    <a:srgbClr val="F46524"/>
                  </a:solidFill>
                  <a:latin typeface="Raleway"/>
                  <a:ea typeface="Raleway"/>
                  <a:cs typeface="Raleway"/>
                  <a:sym typeface="Raleway"/>
                </a:rPr>
                <a:t>Collaborative Housing works for people with severe mental illness (SMI) resistant to traditional housing</a:t>
              </a:r>
              <a:endParaRPr dirty="0">
                <a:solidFill>
                  <a:srgbClr val="F46524"/>
                </a:solidFill>
                <a:latin typeface="Raleway"/>
                <a:ea typeface="Raleway"/>
                <a:cs typeface="Raleway"/>
                <a:sym typeface="Raleway"/>
              </a:endParaRPr>
            </a:p>
            <a:p>
              <a:pPr marL="457200" lvl="0" indent="-317500" algn="l" rtl="0">
                <a:lnSpc>
                  <a:spcPct val="125000"/>
                </a:lnSpc>
                <a:spcBef>
                  <a:spcPts val="0"/>
                </a:spcBef>
                <a:spcAft>
                  <a:spcPts val="0"/>
                </a:spcAft>
                <a:buClr>
                  <a:srgbClr val="F46524"/>
                </a:buClr>
                <a:buSzPts val="1400"/>
                <a:buFont typeface="Raleway"/>
                <a:buChar char="➔"/>
              </a:pPr>
              <a:r>
                <a:rPr lang="en-US" dirty="0">
                  <a:solidFill>
                    <a:srgbClr val="F46524"/>
                  </a:solidFill>
                  <a:latin typeface="Raleway"/>
                  <a:ea typeface="Raleway"/>
                  <a:cs typeface="Raleway"/>
                  <a:sym typeface="Raleway"/>
                </a:rPr>
                <a:t>26% of residents with SMI get jobs within 1 year and maintain their own dwellings in market-rate housing</a:t>
              </a:r>
              <a:endParaRPr dirty="0">
                <a:solidFill>
                  <a:srgbClr val="F46524"/>
                </a:solidFill>
                <a:latin typeface="Raleway"/>
                <a:ea typeface="Raleway"/>
                <a:cs typeface="Raleway"/>
                <a:sym typeface="Raleway"/>
              </a:endParaRPr>
            </a:p>
            <a:p>
              <a:pPr marL="457200" lvl="0" indent="-317500" algn="l" rtl="0">
                <a:lnSpc>
                  <a:spcPct val="125000"/>
                </a:lnSpc>
                <a:spcBef>
                  <a:spcPts val="0"/>
                </a:spcBef>
                <a:spcAft>
                  <a:spcPts val="0"/>
                </a:spcAft>
                <a:buClr>
                  <a:srgbClr val="F46524"/>
                </a:buClr>
                <a:buSzPts val="1400"/>
                <a:buFont typeface="Raleway"/>
                <a:buChar char="➔"/>
              </a:pPr>
              <a:r>
                <a:rPr lang="en" dirty="0">
                  <a:solidFill>
                    <a:srgbClr val="F46524"/>
                  </a:solidFill>
                  <a:latin typeface="Raleway"/>
                  <a:ea typeface="Raleway"/>
                  <a:cs typeface="Raleway"/>
                  <a:sym typeface="Raleway"/>
                </a:rPr>
                <a:t>People get stabilized and moved on to greater autonomy quickly – each bed houses 1.6 people per year</a:t>
              </a:r>
            </a:p>
            <a:p>
              <a:pPr marL="457200" lvl="0" indent="-317500" algn="l" rtl="0">
                <a:lnSpc>
                  <a:spcPct val="125000"/>
                </a:lnSpc>
                <a:spcBef>
                  <a:spcPts val="0"/>
                </a:spcBef>
                <a:spcAft>
                  <a:spcPts val="0"/>
                </a:spcAft>
                <a:buClr>
                  <a:srgbClr val="F46524"/>
                </a:buClr>
                <a:buSzPts val="1400"/>
                <a:buFont typeface="Raleway"/>
                <a:buChar char="➔"/>
              </a:pPr>
              <a:r>
                <a:rPr lang="en" dirty="0">
                  <a:solidFill>
                    <a:srgbClr val="F46524"/>
                  </a:solidFill>
                  <a:latin typeface="Raleway"/>
                  <a:ea typeface="Raleway"/>
                  <a:cs typeface="Raleway"/>
                  <a:sym typeface="Raleway"/>
                </a:rPr>
                <a:t>25% of people referred move in – 2,000 referrals, over 500 move-ins</a:t>
              </a:r>
              <a:endParaRPr dirty="0">
                <a:solidFill>
                  <a:srgbClr val="F46524"/>
                </a:solidFill>
                <a:latin typeface="Raleway"/>
                <a:ea typeface="Raleway"/>
                <a:cs typeface="Raleway"/>
                <a:sym typeface="Raleway"/>
              </a:endParaRPr>
            </a:p>
            <a:p>
              <a:pPr marL="457200" lvl="0" indent="-317500" algn="l" rtl="0">
                <a:lnSpc>
                  <a:spcPct val="125000"/>
                </a:lnSpc>
                <a:spcBef>
                  <a:spcPts val="0"/>
                </a:spcBef>
                <a:spcAft>
                  <a:spcPts val="0"/>
                </a:spcAft>
                <a:buClr>
                  <a:srgbClr val="F46524"/>
                </a:buClr>
                <a:buSzPts val="1400"/>
                <a:buFont typeface="Raleway"/>
                <a:buChar char="➔"/>
              </a:pPr>
              <a:r>
                <a:rPr lang="en" dirty="0">
                  <a:solidFill>
                    <a:srgbClr val="F46524"/>
                  </a:solidFill>
                  <a:latin typeface="Raleway"/>
                  <a:ea typeface="Raleway"/>
                  <a:cs typeface="Raleway"/>
                  <a:sym typeface="Raleway"/>
                </a:rPr>
                <a:t>Research constantly applied to improve &amp; implement best practices </a:t>
              </a:r>
            </a:p>
            <a:p>
              <a:pPr marL="495300" lvl="0" indent="0" algn="l" rtl="0">
                <a:lnSpc>
                  <a:spcPct val="115000"/>
                </a:lnSpc>
                <a:spcBef>
                  <a:spcPts val="0"/>
                </a:spcBef>
                <a:spcAft>
                  <a:spcPts val="0"/>
                </a:spcAft>
                <a:buClr>
                  <a:schemeClr val="dk2"/>
                </a:buClr>
                <a:buSzPts val="1100"/>
                <a:buFont typeface="Arial"/>
                <a:buNone/>
              </a:pPr>
              <a:endParaRPr sz="1200" dirty="0">
                <a:solidFill>
                  <a:schemeClr val="dk2"/>
                </a:solidFill>
                <a:latin typeface="Times New Roman"/>
                <a:ea typeface="Times New Roman"/>
                <a:cs typeface="Times New Roman"/>
                <a:sym typeface="Times New Roman"/>
              </a:endParaRPr>
            </a:p>
            <a:p>
              <a:pPr marL="0" lvl="0" indent="0" algn="l" rtl="0">
                <a:spcBef>
                  <a:spcPts val="0"/>
                </a:spcBef>
                <a:spcAft>
                  <a:spcPts val="800"/>
                </a:spcAft>
                <a:buNone/>
              </a:pPr>
              <a:endParaRPr b="1" dirty="0">
                <a:solidFill>
                  <a:schemeClr val="dk1"/>
                </a:solidFill>
                <a:latin typeface="Raleway"/>
                <a:ea typeface="Raleway"/>
                <a:cs typeface="Raleway"/>
                <a:sym typeface="Raleway"/>
              </a:endParaRPr>
            </a:p>
          </p:txBody>
        </p:sp>
      </p:grpSp>
      <p:sp>
        <p:nvSpPr>
          <p:cNvPr id="166" name="Google Shape;166;p24"/>
          <p:cNvSpPr/>
          <p:nvPr/>
        </p:nvSpPr>
        <p:spPr>
          <a:xfrm>
            <a:off x="313500" y="333100"/>
            <a:ext cx="401700" cy="127500"/>
          </a:xfrm>
          <a:prstGeom prst="rect">
            <a:avLst/>
          </a:pr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24819" y="2157720"/>
            <a:ext cx="1745545" cy="1969770"/>
          </a:xfrm>
          <a:prstGeom prst="rect">
            <a:avLst/>
          </a:prstGeom>
          <a:noFill/>
        </p:spPr>
        <p:txBody>
          <a:bodyPr wrap="square" rtlCol="0">
            <a:spAutoFit/>
          </a:bodyPr>
          <a:lstStyle/>
          <a:p>
            <a:r>
              <a:rPr lang="en-US" sz="3600" i="1" dirty="0">
                <a:solidFill>
                  <a:schemeClr val="tx1"/>
                </a:solidFill>
              </a:rPr>
              <a:t>Proven</a:t>
            </a:r>
          </a:p>
          <a:p>
            <a:r>
              <a:rPr lang="en-US" sz="3600" i="1" dirty="0">
                <a:solidFill>
                  <a:schemeClr val="tx1"/>
                </a:solidFill>
              </a:rPr>
              <a:t>Track</a:t>
            </a:r>
          </a:p>
          <a:p>
            <a:r>
              <a:rPr lang="en-US" sz="3600" i="1" dirty="0">
                <a:solidFill>
                  <a:schemeClr val="tx1"/>
                </a:solidFill>
              </a:rPr>
              <a:t>Record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ko-KR" sz="2550" u="sng">
                <a:ea typeface="굴림" panose="020B0600000101010101" pitchFamily="34" charset="-127"/>
              </a:rPr>
              <a:t>Where are you?</a:t>
            </a:r>
            <a:br>
              <a:rPr lang="en-US" altLang="ko-KR" sz="2550">
                <a:ea typeface="굴림" panose="020B0600000101010101" pitchFamily="34" charset="-127"/>
              </a:rPr>
            </a:br>
            <a:endParaRPr lang="en-US" altLang="en-US" sz="2550"/>
          </a:p>
        </p:txBody>
      </p:sp>
      <p:sp>
        <p:nvSpPr>
          <p:cNvPr id="162819" name="Rectangle 3"/>
          <p:cNvSpPr>
            <a:spLocks noGrp="1" noChangeArrowheads="1"/>
          </p:cNvSpPr>
          <p:nvPr>
            <p:ph type="body" idx="1"/>
          </p:nvPr>
        </p:nvSpPr>
        <p:spPr/>
        <p:txBody>
          <a:bodyPr/>
          <a:lstStyle/>
          <a:p>
            <a:pPr>
              <a:lnSpc>
                <a:spcPct val="80000"/>
              </a:lnSpc>
            </a:pPr>
            <a:r>
              <a:rPr lang="en-US" altLang="ko-KR" sz="1200">
                <a:ea typeface="굴림" panose="020B0600000101010101" pitchFamily="34" charset="-127"/>
              </a:rPr>
              <a:t>You will be sent to this venue for a fixed period of time.</a:t>
            </a:r>
          </a:p>
          <a:p>
            <a:pPr>
              <a:lnSpc>
                <a:spcPct val="80000"/>
              </a:lnSpc>
            </a:pPr>
            <a:r>
              <a:rPr lang="en-US" altLang="ko-KR" sz="1200">
                <a:ea typeface="굴림" panose="020B0600000101010101" pitchFamily="34" charset="-127"/>
              </a:rPr>
              <a:t>You will be assigned a place to sleep in a metal room without windows.</a:t>
            </a:r>
          </a:p>
          <a:p>
            <a:pPr>
              <a:lnSpc>
                <a:spcPct val="80000"/>
              </a:lnSpc>
            </a:pPr>
            <a:r>
              <a:rPr lang="en-US" altLang="ko-KR" sz="1200">
                <a:ea typeface="굴림" panose="020B0600000101010101" pitchFamily="34" charset="-127"/>
              </a:rPr>
              <a:t>Almost all of the other 2,300 people there will be strangers to you.</a:t>
            </a:r>
          </a:p>
          <a:p>
            <a:pPr>
              <a:lnSpc>
                <a:spcPct val="80000"/>
              </a:lnSpc>
            </a:pPr>
            <a:r>
              <a:rPr lang="en-US" altLang="ko-KR" sz="1200">
                <a:ea typeface="굴림" panose="020B0600000101010101" pitchFamily="34" charset="-127"/>
              </a:rPr>
              <a:t>All required monies must be paid prior to entry.</a:t>
            </a:r>
          </a:p>
          <a:p>
            <a:pPr>
              <a:lnSpc>
                <a:spcPct val="80000"/>
              </a:lnSpc>
            </a:pPr>
            <a:r>
              <a:rPr lang="en-US" altLang="ko-KR" sz="1200">
                <a:ea typeface="굴림" panose="020B0600000101010101" pitchFamily="34" charset="-127"/>
              </a:rPr>
              <a:t>Your belongings and you will be thoroughly searched as you are processed in.</a:t>
            </a:r>
          </a:p>
          <a:p>
            <a:pPr>
              <a:lnSpc>
                <a:spcPct val="80000"/>
              </a:lnSpc>
            </a:pPr>
            <a:r>
              <a:rPr lang="en-US" altLang="ko-KR" sz="1200">
                <a:ea typeface="굴림" panose="020B0600000101010101" pitchFamily="34" charset="-127"/>
              </a:rPr>
              <a:t>Belongings will be locked up securely for the duration of your stay.</a:t>
            </a:r>
          </a:p>
          <a:p>
            <a:pPr>
              <a:lnSpc>
                <a:spcPct val="80000"/>
              </a:lnSpc>
            </a:pPr>
            <a:r>
              <a:rPr lang="en-US" altLang="ko-KR" sz="1200">
                <a:ea typeface="굴림" panose="020B0600000101010101" pitchFamily="34" charset="-127"/>
              </a:rPr>
              <a:t>Your friends and family may visit, but only on the days and times specified.</a:t>
            </a:r>
          </a:p>
          <a:p>
            <a:pPr>
              <a:lnSpc>
                <a:spcPct val="80000"/>
              </a:lnSpc>
            </a:pPr>
            <a:r>
              <a:rPr lang="en-US" altLang="ko-KR" sz="1200">
                <a:ea typeface="굴림" panose="020B0600000101010101" pitchFamily="34" charset="-127"/>
              </a:rPr>
              <a:t>Family and friends will also be searched.</a:t>
            </a:r>
          </a:p>
          <a:p>
            <a:pPr>
              <a:lnSpc>
                <a:spcPct val="80000"/>
              </a:lnSpc>
            </a:pPr>
            <a:r>
              <a:rPr lang="en-US" altLang="ko-KR" sz="1200">
                <a:ea typeface="굴림" panose="020B0600000101010101" pitchFamily="34" charset="-127"/>
              </a:rPr>
              <a:t>At the end of your stay you will be changed in ways the society deems beneficial.</a:t>
            </a:r>
          </a:p>
          <a:p>
            <a:pPr>
              <a:lnSpc>
                <a:spcPct val="80000"/>
              </a:lnSpc>
            </a:pPr>
            <a:r>
              <a:rPr lang="en-US" altLang="ko-KR" sz="1200">
                <a:ea typeface="굴림" panose="020B0600000101010101" pitchFamily="34" charset="-127"/>
              </a:rPr>
              <a:t>There will be several staff who check on you regularly. </a:t>
            </a:r>
          </a:p>
          <a:p>
            <a:pPr>
              <a:lnSpc>
                <a:spcPct val="80000"/>
              </a:lnSpc>
            </a:pPr>
            <a:r>
              <a:rPr lang="en-US" altLang="ko-KR" sz="1200">
                <a:ea typeface="굴림" panose="020B0600000101010101" pitchFamily="34" charset="-127"/>
              </a:rPr>
              <a:t>Staff are here to serve you.</a:t>
            </a:r>
          </a:p>
          <a:p>
            <a:pPr>
              <a:lnSpc>
                <a:spcPct val="80000"/>
              </a:lnSpc>
            </a:pPr>
            <a:r>
              <a:rPr lang="en-US" altLang="ko-KR" sz="1200">
                <a:ea typeface="굴림" panose="020B0600000101010101" pitchFamily="34" charset="-127"/>
              </a:rPr>
              <a:t>You will have activities arranged for you.</a:t>
            </a:r>
          </a:p>
          <a:p>
            <a:pPr>
              <a:lnSpc>
                <a:spcPct val="80000"/>
              </a:lnSpc>
            </a:pPr>
            <a:r>
              <a:rPr lang="en-US" altLang="ko-KR" sz="1200">
                <a:ea typeface="굴림" panose="020B0600000101010101" pitchFamily="34" charset="-127"/>
              </a:rPr>
              <a:t>Staff will be with you at all times during the activities.</a:t>
            </a:r>
          </a:p>
          <a:p>
            <a:pPr>
              <a:lnSpc>
                <a:spcPct val="80000"/>
              </a:lnSpc>
            </a:pPr>
            <a:r>
              <a:rPr lang="en-US" altLang="ko-KR" sz="1200">
                <a:ea typeface="굴림" panose="020B0600000101010101" pitchFamily="34" charset="-127"/>
              </a:rPr>
              <a:t>Boisterous and unruly behavior will not be tolerated.</a:t>
            </a:r>
          </a:p>
          <a:p>
            <a:pPr>
              <a:lnSpc>
                <a:spcPct val="80000"/>
              </a:lnSpc>
            </a:pPr>
            <a:r>
              <a:rPr lang="en-US" altLang="ko-KR" sz="1200">
                <a:ea typeface="굴림" panose="020B0600000101010101" pitchFamily="34" charset="-127"/>
              </a:rPr>
              <a:t>Would you want to go to this place?</a:t>
            </a:r>
            <a:endParaRPr lang="en-US" altLang="en-US" sz="1200"/>
          </a:p>
        </p:txBody>
      </p:sp>
    </p:spTree>
    <p:extLst>
      <p:ext uri="{BB962C8B-B14F-4D97-AF65-F5344CB8AC3E}">
        <p14:creationId xmlns:p14="http://schemas.microsoft.com/office/powerpoint/2010/main" val="292969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549778" y="-762155"/>
            <a:ext cx="4756200" cy="3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lumMod val="95000"/>
                  </a:schemeClr>
                </a:solidFill>
              </a:rPr>
              <a:t>Thank You!</a:t>
            </a:r>
            <a:endParaRPr dirty="0">
              <a:solidFill>
                <a:schemeClr val="bg1">
                  <a:lumMod val="95000"/>
                </a:schemeClr>
              </a:solidFill>
            </a:endParaRPr>
          </a:p>
        </p:txBody>
      </p:sp>
      <p:sp>
        <p:nvSpPr>
          <p:cNvPr id="3" name="TextBox 2"/>
          <p:cNvSpPr txBox="1"/>
          <p:nvPr/>
        </p:nvSpPr>
        <p:spPr>
          <a:xfrm>
            <a:off x="1883922" y="2930011"/>
            <a:ext cx="3817223" cy="1723549"/>
          </a:xfrm>
          <a:prstGeom prst="rect">
            <a:avLst/>
          </a:prstGeom>
          <a:noFill/>
        </p:spPr>
        <p:txBody>
          <a:bodyPr wrap="square" rtlCol="0">
            <a:spAutoFit/>
          </a:bodyPr>
          <a:lstStyle/>
          <a:p>
            <a:r>
              <a:rPr lang="en-US" sz="1200" dirty="0">
                <a:solidFill>
                  <a:schemeClr val="bg1">
                    <a:lumMod val="85000"/>
                  </a:schemeClr>
                </a:solidFill>
                <a:latin typeface="Raleway"/>
                <a:ea typeface="Raleway"/>
                <a:cs typeface="Raleway"/>
                <a:sym typeface="Lato"/>
              </a:rPr>
              <a:t>SHARE! the Self-Help And Recovery Exchange</a:t>
            </a:r>
          </a:p>
          <a:p>
            <a:r>
              <a:rPr lang="en-US" sz="1000" i="1" dirty="0">
                <a:solidFill>
                  <a:schemeClr val="bg1">
                    <a:lumMod val="85000"/>
                  </a:schemeClr>
                </a:solidFill>
                <a:latin typeface="Raleway"/>
                <a:ea typeface="Raleway"/>
                <a:cs typeface="Raleway"/>
                <a:sym typeface="Lato"/>
              </a:rPr>
              <a:t>A project of the Emotional Health Association</a:t>
            </a:r>
          </a:p>
          <a:p>
            <a:r>
              <a:rPr lang="en-US" sz="1200" dirty="0">
                <a:solidFill>
                  <a:schemeClr val="bg1">
                    <a:lumMod val="85000"/>
                  </a:schemeClr>
                </a:solidFill>
                <a:latin typeface="Raleway"/>
                <a:ea typeface="Raleway"/>
                <a:cs typeface="Raleway"/>
                <a:sym typeface="Lato"/>
              </a:rPr>
              <a:t>6666 Green Valley Circle</a:t>
            </a:r>
          </a:p>
          <a:p>
            <a:r>
              <a:rPr lang="en-US" sz="1200" dirty="0">
                <a:solidFill>
                  <a:schemeClr val="bg1">
                    <a:lumMod val="85000"/>
                  </a:schemeClr>
                </a:solidFill>
                <a:latin typeface="Raleway"/>
                <a:ea typeface="Raleway"/>
                <a:cs typeface="Raleway"/>
                <a:sym typeface="Lato"/>
              </a:rPr>
              <a:t>Culver City, CA 90230</a:t>
            </a:r>
          </a:p>
          <a:p>
            <a:r>
              <a:rPr lang="en-US" sz="1200" dirty="0">
                <a:solidFill>
                  <a:schemeClr val="bg1">
                    <a:lumMod val="85000"/>
                  </a:schemeClr>
                </a:solidFill>
                <a:latin typeface="Raleway"/>
                <a:ea typeface="Raleway"/>
                <a:cs typeface="Raleway"/>
                <a:sym typeface="Lato"/>
              </a:rPr>
              <a:t>310 846-5270</a:t>
            </a:r>
          </a:p>
          <a:p>
            <a:r>
              <a:rPr lang="en-US" sz="1200" dirty="0">
                <a:solidFill>
                  <a:srgbClr val="353535"/>
                </a:solidFill>
                <a:latin typeface="Raleway"/>
                <a:ea typeface="Raleway"/>
                <a:cs typeface="Raleway"/>
                <a:sym typeface="Lato"/>
                <a:hlinkClick r:id="rId3"/>
              </a:rPr>
              <a:t>www.shareselfhelp.org</a:t>
            </a:r>
            <a:endParaRPr lang="en-US" sz="1200" dirty="0">
              <a:solidFill>
                <a:srgbClr val="353535"/>
              </a:solidFill>
              <a:latin typeface="Raleway"/>
              <a:ea typeface="Raleway"/>
              <a:cs typeface="Raleway"/>
              <a:sym typeface="Lato"/>
            </a:endParaRPr>
          </a:p>
          <a:p>
            <a:r>
              <a:rPr lang="en-US" sz="1200" dirty="0">
                <a:solidFill>
                  <a:schemeClr val="bg1">
                    <a:lumMod val="85000"/>
                  </a:schemeClr>
                </a:solidFill>
                <a:latin typeface="Raleway"/>
                <a:ea typeface="Raleway"/>
                <a:cs typeface="Raleway"/>
                <a:sym typeface="Lato"/>
                <a:hlinkClick r:id="rId4"/>
              </a:rPr>
              <a:t>info@shareselfhelp.org</a:t>
            </a:r>
            <a:endParaRPr lang="en-US" sz="1200" dirty="0">
              <a:solidFill>
                <a:schemeClr val="bg1">
                  <a:lumMod val="85000"/>
                </a:schemeClr>
              </a:solidFill>
              <a:latin typeface="Raleway"/>
              <a:ea typeface="Raleway"/>
              <a:cs typeface="Raleway"/>
              <a:sym typeface="Lato"/>
            </a:endParaRPr>
          </a:p>
          <a:p>
            <a:r>
              <a:rPr lang="en-US" sz="1200" dirty="0">
                <a:solidFill>
                  <a:schemeClr val="bg1">
                    <a:lumMod val="85000"/>
                  </a:schemeClr>
                </a:solidFill>
                <a:latin typeface="Raleway"/>
                <a:ea typeface="Raleway"/>
                <a:cs typeface="Raleway"/>
                <a:sym typeface="Lato"/>
              </a:rPr>
              <a:t> Tom Haberkorn at 310-704-6202 and email tomh@shareselfhelp.org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22" y="2930011"/>
            <a:ext cx="1215905" cy="1621207"/>
          </a:xfrm>
          <a:prstGeom prst="rect">
            <a:avLst/>
          </a:prstGeom>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TotalTime>
  <Words>1184</Words>
  <Application>Microsoft Office PowerPoint</Application>
  <PresentationFormat>On-screen Show (16:9)</PresentationFormat>
  <Paragraphs>121</Paragraphs>
  <Slides>9</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Calibri</vt:lpstr>
      <vt:lpstr>Lato</vt:lpstr>
      <vt:lpstr>Raleway</vt:lpstr>
      <vt:lpstr>Symbol</vt:lpstr>
      <vt:lpstr>Times New Roman</vt:lpstr>
      <vt:lpstr>Wingdings</vt:lpstr>
      <vt:lpstr>Swiss</vt:lpstr>
      <vt:lpstr>Watermark</vt:lpstr>
      <vt:lpstr>2_Watermark</vt:lpstr>
      <vt:lpstr>3_Watermark</vt:lpstr>
      <vt:lpstr>SHARE! Collaborative  Housing</vt:lpstr>
      <vt:lpstr>SHARE! housed  511 people in 2023</vt:lpstr>
      <vt:lpstr>PowerPoint Presentation</vt:lpstr>
      <vt:lpstr>SHARE! believes…   </vt:lpstr>
      <vt:lpstr>SHARE! Collaborative Housing Solution</vt:lpstr>
      <vt:lpstr>SHARE! Collaborative Housing</vt:lpstr>
      <vt:lpstr>Rather than build walls, SHARE! opens doors.  </vt:lpstr>
      <vt:lpstr>Where are you?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Self-Help and Recovery Exchange</dc:title>
  <dc:creator>Jason Robison</dc:creator>
  <cp:lastModifiedBy>Thomas Haberkorn</cp:lastModifiedBy>
  <cp:revision>125</cp:revision>
  <cp:lastPrinted>2019-04-05T03:00:52Z</cp:lastPrinted>
  <dcterms:modified xsi:type="dcterms:W3CDTF">2024-01-30T04:37:36Z</dcterms:modified>
</cp:coreProperties>
</file>